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13"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249B6-33B3-41A1-B123-8313CE9A2985}">
  <a:tblStyle styleId="{4CC249B6-33B3-41A1-B123-8313CE9A298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FA5FD5E-C133-4858-8964-40D601EE0F8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5"/>
    <p:restoredTop sz="94653"/>
  </p:normalViewPr>
  <p:slideViewPr>
    <p:cSldViewPr snapToGrid="0">
      <p:cViewPr varScale="1">
        <p:scale>
          <a:sx n="69" d="100"/>
          <a:sy n="69" d="100"/>
        </p:scale>
        <p:origin x="157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movimentopelabase.org.br/duvidas-frequent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167edc0bb_0_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167edc0b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Momento de fazer o acolhimento e apresentação pessoal dos formadores (Não mais do que 5 minutos para cada formador).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1b70b2668_2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1b70b2668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1c5a2fbe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1c5a2fb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1bfa6d75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1bfa6d75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1b70b2668_2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1b70b2668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1b70b2668_2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1b70b2668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1c1f80a0b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1c1f80a0b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167edc0b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167edc0b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Nesta pauta temos 3 grandes pautas de formação</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pt-BR"/>
              <a:t>BNCC e Currículo Paulista</a:t>
            </a:r>
            <a:endParaRPr/>
          </a:p>
          <a:p>
            <a:pPr marL="457200" lvl="0" indent="-298450" algn="l" rtl="0">
              <a:lnSpc>
                <a:spcPct val="115000"/>
              </a:lnSpc>
              <a:spcBef>
                <a:spcPts val="0"/>
              </a:spcBef>
              <a:spcAft>
                <a:spcPts val="0"/>
              </a:spcAft>
              <a:buSzPts val="1100"/>
              <a:buAutoNum type="arabicPeriod"/>
            </a:pPr>
            <a:r>
              <a:rPr lang="pt-BR"/>
              <a:t>Competências e habilidades do Currículo Paulista - Etapa Educação Infantil</a:t>
            </a:r>
            <a:endParaRPr/>
          </a:p>
          <a:p>
            <a:pPr marL="457200" lvl="0" indent="-298450" algn="l" rtl="0">
              <a:lnSpc>
                <a:spcPct val="115000"/>
              </a:lnSpc>
              <a:spcBef>
                <a:spcPts val="0"/>
              </a:spcBef>
              <a:spcAft>
                <a:spcPts val="0"/>
              </a:spcAft>
              <a:buSzPts val="1100"/>
              <a:buAutoNum type="arabicPeriod"/>
            </a:pPr>
            <a:r>
              <a:rPr lang="pt-BR">
                <a:solidFill>
                  <a:schemeClr val="dk1"/>
                </a:solidFill>
              </a:rPr>
              <a:t>Competências e habilidades do Currículo Paulista - Etapa Ensino Fundamental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167edc0bb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167edc0bb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167edc0b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167edc0b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167edc0bb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6167edc0b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1c1f80a0b_0_4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1c1f80a0b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Momento de fazer o acolhimento e apresentação pessoal dos formadores (Não mais do que 5 minutos para cada formador).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167edc0bb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167edc0b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67edc0bb_0_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67edc0bb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167edc0bb_0_5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6167edc0bb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200" b="1">
                <a:solidFill>
                  <a:schemeClr val="dk1"/>
                </a:solidFill>
                <a:latin typeface="Calibri"/>
                <a:ea typeface="Calibri"/>
                <a:cs typeface="Calibri"/>
                <a:sym typeface="Calibri"/>
              </a:rPr>
              <a:t>Objetivo: </a:t>
            </a:r>
            <a:r>
              <a:rPr lang="pt-BR" sz="1200">
                <a:solidFill>
                  <a:schemeClr val="dk1"/>
                </a:solidFill>
                <a:latin typeface="Calibri"/>
                <a:ea typeface="Calibri"/>
                <a:cs typeface="Calibri"/>
                <a:sym typeface="Calibri"/>
              </a:rPr>
              <a:t>Identificar conhecimentos e dúvidas pessoais sobre o </a:t>
            </a:r>
            <a:r>
              <a:rPr lang="pt-BR" sz="1200" b="1">
                <a:solidFill>
                  <a:schemeClr val="dk1"/>
                </a:solidFill>
                <a:latin typeface="Calibri"/>
                <a:ea typeface="Calibri"/>
                <a:cs typeface="Calibri"/>
                <a:sym typeface="Calibri"/>
              </a:rPr>
              <a:t>papel  do Currículo Paulista</a:t>
            </a:r>
            <a:r>
              <a:rPr lang="pt-BR" sz="1200">
                <a:solidFill>
                  <a:schemeClr val="dk1"/>
                </a:solidFill>
                <a:latin typeface="Calibri"/>
                <a:ea typeface="Calibri"/>
                <a:cs typeface="Calibri"/>
                <a:sym typeface="Calibri"/>
              </a:rPr>
              <a:t>, compreendendo os aspectos que ainda precisam ser aprofundados no seu percurso formativo.</a:t>
            </a:r>
            <a:endParaRPr sz="1200">
              <a:solidFill>
                <a:schemeClr val="dk1"/>
              </a:solidFill>
              <a:latin typeface="Calibri"/>
              <a:ea typeface="Calibri"/>
              <a:cs typeface="Calibri"/>
              <a:sym typeface="Calibri"/>
            </a:endParaRPr>
          </a:p>
          <a:p>
            <a:pPr marL="0" lvl="0" indent="0" algn="l" rtl="0">
              <a:spcBef>
                <a:spcPts val="0"/>
              </a:spcBef>
              <a:spcAft>
                <a:spcPts val="0"/>
              </a:spcAft>
              <a:buClr>
                <a:srgbClr val="636567"/>
              </a:buClr>
              <a:buSzPts val="1800"/>
              <a:buFont typeface="Arial"/>
              <a:buNone/>
            </a:pP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SzPts val="1400"/>
              <a:buFont typeface="Arial"/>
              <a:buNone/>
            </a:pPr>
            <a:r>
              <a:rPr lang="pt-BR" sz="1200">
                <a:solidFill>
                  <a:schemeClr val="dk1"/>
                </a:solidFill>
                <a:latin typeface="Calibri"/>
                <a:ea typeface="Calibri"/>
                <a:cs typeface="Calibri"/>
                <a:sym typeface="Calibri"/>
              </a:rPr>
              <a:t>Obrigatório (normativo), Professor perde a autonomia, BNCC = Currículo Paulista, Currículo vai dizer o que devo ensinar, curriculo é o mesmo para todas as cidades, contextualização, </a:t>
            </a: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SzPts val="1400"/>
              <a:buFont typeface="Arial"/>
              <a:buNone/>
            </a:pPr>
            <a:r>
              <a:rPr lang="pt-BR" sz="1200">
                <a:solidFill>
                  <a:schemeClr val="dk1"/>
                </a:solidFill>
                <a:latin typeface="Calibri"/>
                <a:ea typeface="Calibri"/>
                <a:cs typeface="Calibri"/>
                <a:sym typeface="Calibri"/>
              </a:rPr>
              <a:t>(Olhar FAQ do Movimento pela Base) </a:t>
            </a:r>
            <a:r>
              <a:rPr lang="pt-BR" u="sng">
                <a:solidFill>
                  <a:srgbClr val="0563C1"/>
                </a:solidFill>
                <a:hlinkClick r:id="rId3"/>
              </a:rPr>
              <a:t>http://movimentopelabase.org.br/duvidas-frequentes/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167edc0bb_0_6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167edc0bb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6167edc0bb_0_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6167edc0bb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61c1f80a0b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61c1f80a0b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Nesta pauta temos 3 grandes pautas de formação</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pt-BR"/>
              <a:t>BNCC e Currículo Paulista</a:t>
            </a:r>
            <a:endParaRPr/>
          </a:p>
          <a:p>
            <a:pPr marL="457200" lvl="0" indent="-298450" algn="l" rtl="0">
              <a:lnSpc>
                <a:spcPct val="115000"/>
              </a:lnSpc>
              <a:spcBef>
                <a:spcPts val="0"/>
              </a:spcBef>
              <a:spcAft>
                <a:spcPts val="0"/>
              </a:spcAft>
              <a:buSzPts val="1100"/>
              <a:buAutoNum type="arabicPeriod"/>
            </a:pPr>
            <a:r>
              <a:rPr lang="pt-BR"/>
              <a:t>Competências e habilidades do Currículo Paulista - Etapa Educação Infantil</a:t>
            </a:r>
            <a:endParaRPr/>
          </a:p>
          <a:p>
            <a:pPr marL="457200" lvl="0" indent="-298450" algn="l" rtl="0">
              <a:lnSpc>
                <a:spcPct val="115000"/>
              </a:lnSpc>
              <a:spcBef>
                <a:spcPts val="0"/>
              </a:spcBef>
              <a:spcAft>
                <a:spcPts val="0"/>
              </a:spcAft>
              <a:buSzPts val="1100"/>
              <a:buAutoNum type="arabicPeriod"/>
            </a:pPr>
            <a:r>
              <a:rPr lang="pt-BR">
                <a:solidFill>
                  <a:schemeClr val="dk1"/>
                </a:solidFill>
              </a:rPr>
              <a:t>Competências e habilidades do Currículo Paulista - Etapa Ensino Fundamental</a:t>
            </a:r>
            <a:endParaRPr/>
          </a:p>
        </p:txBody>
      </p:sp>
    </p:spTree>
    <p:extLst>
      <p:ext uri="{BB962C8B-B14F-4D97-AF65-F5344CB8AC3E}">
        <p14:creationId xmlns:p14="http://schemas.microsoft.com/office/powerpoint/2010/main" val="252741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1b70b2668_2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1b70b2668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61b70b2668_2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61b70b2668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1c1f80a0b_0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1c1f80a0b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1b70b2668_2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61b70b2668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61bfa6d75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61bfa6d7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61c5a2fbe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61c5a2fb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61b70b2668_2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61b70b2668_2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13.tiff"/><Relationship Id="rId4" Type="http://schemas.openxmlformats.org/officeDocument/2006/relationships/image" Target="../media/image12.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934300" y="2430850"/>
            <a:ext cx="4981200" cy="1254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4800" b="1">
                <a:latin typeface="Calibri"/>
                <a:ea typeface="Calibri"/>
                <a:cs typeface="Calibri"/>
                <a:sym typeface="Calibri"/>
              </a:rPr>
              <a:t>Implementação </a:t>
            </a:r>
            <a:r>
              <a:rPr lang="pt-BR" sz="4800" b="1">
                <a:solidFill>
                  <a:schemeClr val="dk1"/>
                </a:solidFill>
                <a:latin typeface="Calibri"/>
                <a:ea typeface="Calibri"/>
                <a:cs typeface="Calibri"/>
                <a:sym typeface="Calibri"/>
              </a:rPr>
              <a:t>do </a:t>
            </a:r>
            <a:endParaRPr sz="4800" b="1">
              <a:latin typeface="Calibri"/>
              <a:ea typeface="Calibri"/>
              <a:cs typeface="Calibri"/>
              <a:sym typeface="Calibri"/>
            </a:endParaRPr>
          </a:p>
        </p:txBody>
      </p:sp>
      <p:pic>
        <p:nvPicPr>
          <p:cNvPr id="55" name="Google Shape;55;p13"/>
          <p:cNvPicPr preferRelativeResize="0"/>
          <p:nvPr/>
        </p:nvPicPr>
        <p:blipFill>
          <a:blip r:embed="rId3">
            <a:alphaModFix/>
          </a:blip>
          <a:stretch>
            <a:fillRect/>
          </a:stretch>
        </p:blipFill>
        <p:spPr>
          <a:xfrm>
            <a:off x="148225" y="2535276"/>
            <a:ext cx="3318375" cy="1787450"/>
          </a:xfrm>
          <a:prstGeom prst="rect">
            <a:avLst/>
          </a:prstGeom>
          <a:noFill/>
          <a:ln>
            <a:noFill/>
          </a:ln>
        </p:spPr>
      </p:pic>
      <p:cxnSp>
        <p:nvCxnSpPr>
          <p:cNvPr id="56" name="Google Shape;56;p13"/>
          <p:cNvCxnSpPr/>
          <p:nvPr/>
        </p:nvCxnSpPr>
        <p:spPr>
          <a:xfrm>
            <a:off x="3669400" y="1700550"/>
            <a:ext cx="0" cy="3456900"/>
          </a:xfrm>
          <a:prstGeom prst="straightConnector1">
            <a:avLst/>
          </a:prstGeom>
          <a:noFill/>
          <a:ln w="38100" cap="flat" cmpd="sng">
            <a:solidFill>
              <a:srgbClr val="000000"/>
            </a:solidFill>
            <a:prstDash val="solid"/>
            <a:round/>
            <a:headEnd type="none" w="med" len="med"/>
            <a:tailEnd type="none" w="med" len="med"/>
          </a:ln>
        </p:spPr>
      </p:cxnSp>
      <p:sp>
        <p:nvSpPr>
          <p:cNvPr id="57" name="Google Shape;57;p13"/>
          <p:cNvSpPr txBox="1"/>
          <p:nvPr/>
        </p:nvSpPr>
        <p:spPr>
          <a:xfrm>
            <a:off x="3934300" y="3144025"/>
            <a:ext cx="4755000" cy="1254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4800" b="1">
                <a:latin typeface="Calibri"/>
                <a:ea typeface="Calibri"/>
                <a:cs typeface="Calibri"/>
                <a:sym typeface="Calibri"/>
              </a:rPr>
              <a:t>Currículo Paulista</a:t>
            </a:r>
            <a:endParaRPr sz="4800" b="1">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2"/>
          <p:cNvPicPr preferRelativeResize="0"/>
          <p:nvPr/>
        </p:nvPicPr>
        <p:blipFill rotWithShape="1">
          <a:blip r:embed="rId3">
            <a:alphaModFix/>
          </a:blip>
          <a:srcRect l="5305" t="4353" r="6277" b="4188"/>
          <a:stretch/>
        </p:blipFill>
        <p:spPr>
          <a:xfrm>
            <a:off x="612462" y="360650"/>
            <a:ext cx="7919075" cy="6136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3"/>
          <p:cNvPicPr preferRelativeResize="0"/>
          <p:nvPr/>
        </p:nvPicPr>
        <p:blipFill rotWithShape="1">
          <a:blip r:embed="rId3">
            <a:alphaModFix/>
          </a:blip>
          <a:srcRect l="5305" t="4353" r="6277" b="4188"/>
          <a:stretch/>
        </p:blipFill>
        <p:spPr>
          <a:xfrm>
            <a:off x="1541775" y="182300"/>
            <a:ext cx="6060450" cy="4696400"/>
          </a:xfrm>
          <a:prstGeom prst="rect">
            <a:avLst/>
          </a:prstGeom>
          <a:noFill/>
          <a:ln>
            <a:noFill/>
          </a:ln>
        </p:spPr>
      </p:pic>
      <p:sp>
        <p:nvSpPr>
          <p:cNvPr id="117" name="Google Shape;117;p23"/>
          <p:cNvSpPr/>
          <p:nvPr/>
        </p:nvSpPr>
        <p:spPr>
          <a:xfrm>
            <a:off x="83250" y="5022000"/>
            <a:ext cx="8977500" cy="17685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pt-BR" sz="2000" b="1">
                <a:latin typeface="Calibri"/>
                <a:ea typeface="Calibri"/>
                <a:cs typeface="Calibri"/>
                <a:sym typeface="Calibri"/>
              </a:rPr>
              <a:t>“Estradas, veículos e viagens fazem pensar numa sugestão metafórica de mudança. Deslocamento de um ponto a outro, sair de uma situação para outra nova. Assim podemos pensar que Alcides que foi pedreiro, pintor de paredes, barbeiro e sapateiro tenha alcançado através de sua arte um novo lugar. Sintetizando sonho e desejo nas imagens que produziu, mudou, a sua maneira”, completa Leda.</a:t>
            </a:r>
            <a:endParaRPr sz="20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p:nvPr/>
        </p:nvSpPr>
        <p:spPr>
          <a:xfrm>
            <a:off x="0" y="5693100"/>
            <a:ext cx="8746800" cy="1012500"/>
          </a:xfrm>
          <a:prstGeom prst="homePlate">
            <a:avLst>
              <a:gd name="adj" fmla="val 50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pt-BR" sz="2400" b="1"/>
              <a:t>Que mudanças gostaríamos de promover com o novo currículo? Que deslocamentos são necessários?</a:t>
            </a:r>
            <a:endParaRPr sz="2400" b="1"/>
          </a:p>
        </p:txBody>
      </p:sp>
      <p:pic>
        <p:nvPicPr>
          <p:cNvPr id="123" name="Google Shape;123;p24"/>
          <p:cNvPicPr preferRelativeResize="0"/>
          <p:nvPr/>
        </p:nvPicPr>
        <p:blipFill rotWithShape="1">
          <a:blip r:embed="rId3">
            <a:alphaModFix/>
          </a:blip>
          <a:srcRect l="5305" t="4353" r="6277" b="4188"/>
          <a:stretch/>
        </p:blipFill>
        <p:spPr>
          <a:xfrm>
            <a:off x="951075" y="190975"/>
            <a:ext cx="6844650" cy="530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p:nvPr/>
        </p:nvSpPr>
        <p:spPr>
          <a:xfrm>
            <a:off x="1276350" y="190500"/>
            <a:ext cx="7296000" cy="70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4000" b="1">
                <a:solidFill>
                  <a:srgbClr val="FF0000"/>
                </a:solidFill>
              </a:rPr>
              <a:t>Alcides Pereira dos Santos</a:t>
            </a:r>
            <a:endParaRPr sz="4000" b="1">
              <a:solidFill>
                <a:srgbClr val="FF0000"/>
              </a:solidFill>
            </a:endParaRPr>
          </a:p>
        </p:txBody>
      </p:sp>
      <p:pic>
        <p:nvPicPr>
          <p:cNvPr id="129" name="Google Shape;129;p25"/>
          <p:cNvPicPr preferRelativeResize="0"/>
          <p:nvPr/>
        </p:nvPicPr>
        <p:blipFill>
          <a:blip r:embed="rId3">
            <a:alphaModFix/>
          </a:blip>
          <a:stretch>
            <a:fillRect/>
          </a:stretch>
        </p:blipFill>
        <p:spPr>
          <a:xfrm>
            <a:off x="2487900" y="1239450"/>
            <a:ext cx="3976650" cy="2651100"/>
          </a:xfrm>
          <a:prstGeom prst="rect">
            <a:avLst/>
          </a:prstGeom>
          <a:noFill/>
          <a:ln>
            <a:noFill/>
          </a:ln>
        </p:spPr>
      </p:pic>
      <p:sp>
        <p:nvSpPr>
          <p:cNvPr id="130" name="Google Shape;130;p25"/>
          <p:cNvSpPr txBox="1"/>
          <p:nvPr/>
        </p:nvSpPr>
        <p:spPr>
          <a:xfrm>
            <a:off x="216000" y="4097300"/>
            <a:ext cx="8824500" cy="2651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1500" b="1">
                <a:solidFill>
                  <a:srgbClr val="414042"/>
                </a:solidFill>
                <a:latin typeface="Verdana"/>
                <a:ea typeface="Verdana"/>
                <a:cs typeface="Verdana"/>
                <a:sym typeface="Verdana"/>
              </a:rPr>
              <a:t>Nascido na Bahia chegou em 1950 a Mato Grosso, onde se radicou, com 18 anos de idade. Vindo dos trabalhos exaustivos da roça, experimentou os ofícios de sapateiro, barbeiro e pedreiro, antes de exercer a arte da pintura. Segundo Aline Figueiredo (1977), com 19 anos de idade, “alcança as maiores revelações da sua vida: a religião e a pintura”. Desde 1992, residia em São Paulo, capital, onde faleceu em 8 de julho de 2007.</a:t>
            </a:r>
            <a:endParaRPr sz="1500" b="1">
              <a:solidFill>
                <a:srgbClr val="414042"/>
              </a:solidFill>
              <a:latin typeface="Verdana"/>
              <a:ea typeface="Verdana"/>
              <a:cs typeface="Verdana"/>
              <a:sym typeface="Verdana"/>
            </a:endParaRPr>
          </a:p>
          <a:p>
            <a:pPr marL="0" lvl="0" indent="0" algn="just" rtl="0">
              <a:spcBef>
                <a:spcPts val="0"/>
              </a:spcBef>
              <a:spcAft>
                <a:spcPts val="0"/>
              </a:spcAft>
              <a:buNone/>
            </a:pPr>
            <a:r>
              <a:rPr lang="pt-BR" sz="1500" b="1">
                <a:solidFill>
                  <a:srgbClr val="414042"/>
                </a:solidFill>
                <a:latin typeface="Verdana"/>
                <a:ea typeface="Verdana"/>
                <a:cs typeface="Verdana"/>
                <a:sym typeface="Verdana"/>
              </a:rPr>
              <a:t>A serenidade das suas paisagens da década de 70 permanece, portanto, inalterada nas décadas de 80 e 90. Nessas, contudo, acentuam-se o grafismo e o geometrismo do seu trabalho, em que a figura humana – como também ocorria na década de 70 – está no campo da composição em pequena escala, pois é o todo da paisagem como criação macro que interessa.</a:t>
            </a:r>
            <a:endParaRPr sz="15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p:nvPr/>
        </p:nvSpPr>
        <p:spPr>
          <a:xfrm>
            <a:off x="2209800" y="346700"/>
            <a:ext cx="3981600" cy="83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4400" b="1">
                <a:solidFill>
                  <a:srgbClr val="FF0000"/>
                </a:solidFill>
              </a:rPr>
              <a:t>Leda Catunda</a:t>
            </a:r>
            <a:endParaRPr sz="4400" b="1">
              <a:solidFill>
                <a:srgbClr val="FF0000"/>
              </a:solidFill>
            </a:endParaRPr>
          </a:p>
        </p:txBody>
      </p:sp>
      <p:pic>
        <p:nvPicPr>
          <p:cNvPr id="136" name="Google Shape;136;p26"/>
          <p:cNvPicPr preferRelativeResize="0"/>
          <p:nvPr/>
        </p:nvPicPr>
        <p:blipFill>
          <a:blip r:embed="rId3">
            <a:alphaModFix/>
          </a:blip>
          <a:stretch>
            <a:fillRect/>
          </a:stretch>
        </p:blipFill>
        <p:spPr>
          <a:xfrm>
            <a:off x="2690400" y="1181000"/>
            <a:ext cx="3181350" cy="4286250"/>
          </a:xfrm>
          <a:prstGeom prst="rect">
            <a:avLst/>
          </a:prstGeom>
          <a:noFill/>
          <a:ln>
            <a:noFill/>
          </a:ln>
        </p:spPr>
      </p:pic>
      <p:sp>
        <p:nvSpPr>
          <p:cNvPr id="137" name="Google Shape;137;p26"/>
          <p:cNvSpPr txBox="1"/>
          <p:nvPr/>
        </p:nvSpPr>
        <p:spPr>
          <a:xfrm>
            <a:off x="427500" y="5616000"/>
            <a:ext cx="8289000" cy="1120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1600" b="1">
                <a:solidFill>
                  <a:srgbClr val="222222"/>
                </a:solidFill>
                <a:highlight>
                  <a:srgbClr val="FFFFFF"/>
                </a:highlight>
              </a:rPr>
              <a:t>Leda Catunda Serra é uma artista visual, pintora, escultora, artista gráfica e professora brasileira. É considerada um dos maiores talentos surgidos no âmbito da Geração 80, explorando os limites entre a pintura e o objeto. Expôs três vezes na Bienal Internacional de São Paulo, entre outras mostras de relevo.</a:t>
            </a:r>
            <a:endParaRPr sz="16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rotWithShape="1">
          <a:blip r:embed="rId3">
            <a:alphaModFix/>
          </a:blip>
          <a:srcRect l="3601" r="4756"/>
          <a:stretch/>
        </p:blipFill>
        <p:spPr>
          <a:xfrm>
            <a:off x="0" y="0"/>
            <a:ext cx="9144000" cy="6857999"/>
          </a:xfrm>
          <a:prstGeom prst="rect">
            <a:avLst/>
          </a:prstGeom>
          <a:noFill/>
          <a:ln>
            <a:noFill/>
          </a:ln>
        </p:spPr>
      </p:pic>
      <p:sp>
        <p:nvSpPr>
          <p:cNvPr id="143" name="Google Shape;143;p27"/>
          <p:cNvSpPr/>
          <p:nvPr/>
        </p:nvSpPr>
        <p:spPr>
          <a:xfrm>
            <a:off x="0" y="0"/>
            <a:ext cx="9144000" cy="6858000"/>
          </a:xfrm>
          <a:prstGeom prst="rect">
            <a:avLst/>
          </a:prstGeom>
          <a:solidFill>
            <a:srgbClr val="FFFFFF">
              <a:alpha val="6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p:nvPr/>
        </p:nvSpPr>
        <p:spPr>
          <a:xfrm>
            <a:off x="3825450" y="2517033"/>
            <a:ext cx="5088300" cy="1254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4800" b="1" dirty="0">
                <a:latin typeface="Calibri"/>
                <a:ea typeface="Calibri"/>
                <a:cs typeface="Calibri"/>
                <a:sym typeface="Calibri"/>
              </a:rPr>
              <a:t>Currículo Paulista - </a:t>
            </a:r>
            <a:endParaRPr sz="4800" b="1" dirty="0">
              <a:latin typeface="Calibri"/>
              <a:ea typeface="Calibri"/>
              <a:cs typeface="Calibri"/>
              <a:sym typeface="Calibri"/>
            </a:endParaRPr>
          </a:p>
        </p:txBody>
      </p:sp>
      <p:sp>
        <p:nvSpPr>
          <p:cNvPr id="145" name="Google Shape;145;p27"/>
          <p:cNvSpPr txBox="1"/>
          <p:nvPr/>
        </p:nvSpPr>
        <p:spPr>
          <a:xfrm>
            <a:off x="3822800" y="3270167"/>
            <a:ext cx="5437800" cy="1070700"/>
          </a:xfrm>
          <a:prstGeom prst="rect">
            <a:avLst/>
          </a:prstGeom>
          <a:noFill/>
          <a:ln>
            <a:noFill/>
          </a:ln>
        </p:spPr>
        <p:txBody>
          <a:bodyPr spcFirstLastPara="1" wrap="square" lIns="91425" tIns="91425" rIns="91425" bIns="91425" anchor="t" anchorCtr="0">
            <a:noAutofit/>
          </a:bodyPr>
          <a:lstStyle/>
          <a:p>
            <a:pPr lvl="0"/>
            <a:r>
              <a:rPr lang="pt-BR" sz="4800" b="1" dirty="0">
                <a:latin typeface="Calibri"/>
                <a:ea typeface="Calibri"/>
                <a:cs typeface="Calibri"/>
                <a:sym typeface="Calibri"/>
              </a:rPr>
              <a:t>Percurso Histórico</a:t>
            </a:r>
          </a:p>
        </p:txBody>
      </p:sp>
      <p:pic>
        <p:nvPicPr>
          <p:cNvPr id="146" name="Google Shape;146;p27"/>
          <p:cNvPicPr preferRelativeResize="0"/>
          <p:nvPr/>
        </p:nvPicPr>
        <p:blipFill>
          <a:blip r:embed="rId4">
            <a:alphaModFix/>
          </a:blip>
          <a:stretch>
            <a:fillRect/>
          </a:stretch>
        </p:blipFill>
        <p:spPr>
          <a:xfrm>
            <a:off x="148225" y="2535276"/>
            <a:ext cx="3318375" cy="1787450"/>
          </a:xfrm>
          <a:prstGeom prst="rect">
            <a:avLst/>
          </a:prstGeom>
          <a:noFill/>
          <a:ln>
            <a:noFill/>
          </a:ln>
        </p:spPr>
      </p:pic>
      <p:cxnSp>
        <p:nvCxnSpPr>
          <p:cNvPr id="147" name="Google Shape;147;p27"/>
          <p:cNvCxnSpPr/>
          <p:nvPr/>
        </p:nvCxnSpPr>
        <p:spPr>
          <a:xfrm>
            <a:off x="3669400" y="1700550"/>
            <a:ext cx="0" cy="345690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p:nvPr/>
        </p:nvSpPr>
        <p:spPr>
          <a:xfrm>
            <a:off x="1280675" y="4470725"/>
            <a:ext cx="1691700" cy="5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b="1">
                <a:latin typeface="Calibri"/>
                <a:ea typeface="Calibri"/>
                <a:cs typeface="Calibri"/>
                <a:sym typeface="Calibri"/>
              </a:rPr>
              <a:t>Agenda</a:t>
            </a:r>
            <a:endParaRPr sz="2400" b="1">
              <a:latin typeface="Calibri"/>
              <a:ea typeface="Calibri"/>
              <a:cs typeface="Calibri"/>
              <a:sym typeface="Calibri"/>
            </a:endParaRPr>
          </a:p>
        </p:txBody>
      </p:sp>
      <p:grpSp>
        <p:nvGrpSpPr>
          <p:cNvPr id="153" name="Google Shape;153;p28"/>
          <p:cNvGrpSpPr/>
          <p:nvPr/>
        </p:nvGrpSpPr>
        <p:grpSpPr>
          <a:xfrm>
            <a:off x="0" y="-33"/>
            <a:ext cx="974800" cy="6855262"/>
            <a:chOff x="0" y="-25"/>
            <a:chExt cx="974800" cy="5141575"/>
          </a:xfrm>
        </p:grpSpPr>
        <p:pic>
          <p:nvPicPr>
            <p:cNvPr id="154" name="Google Shape;154;p28"/>
            <p:cNvPicPr preferRelativeResize="0"/>
            <p:nvPr/>
          </p:nvPicPr>
          <p:blipFill rotWithShape="1">
            <a:blip r:embed="rId3">
              <a:alphaModFix/>
            </a:blip>
            <a:srcRect l="63033" t="52040" r="24757" b="34951"/>
            <a:stretch/>
          </p:blipFill>
          <p:spPr>
            <a:xfrm>
              <a:off x="0" y="-25"/>
              <a:ext cx="974800" cy="716373"/>
            </a:xfrm>
            <a:prstGeom prst="rect">
              <a:avLst/>
            </a:prstGeom>
            <a:noFill/>
            <a:ln>
              <a:noFill/>
            </a:ln>
          </p:spPr>
        </p:pic>
        <p:pic>
          <p:nvPicPr>
            <p:cNvPr id="155" name="Google Shape;155;p28"/>
            <p:cNvPicPr preferRelativeResize="0"/>
            <p:nvPr/>
          </p:nvPicPr>
          <p:blipFill rotWithShape="1">
            <a:blip r:embed="rId3">
              <a:alphaModFix/>
            </a:blip>
            <a:srcRect l="63033" t="52040" r="24757" b="34951"/>
            <a:stretch/>
          </p:blipFill>
          <p:spPr>
            <a:xfrm>
              <a:off x="0" y="647505"/>
              <a:ext cx="974800" cy="716373"/>
            </a:xfrm>
            <a:prstGeom prst="rect">
              <a:avLst/>
            </a:prstGeom>
            <a:noFill/>
            <a:ln>
              <a:noFill/>
            </a:ln>
          </p:spPr>
        </p:pic>
        <p:pic>
          <p:nvPicPr>
            <p:cNvPr id="156" name="Google Shape;156;p28"/>
            <p:cNvPicPr preferRelativeResize="0"/>
            <p:nvPr/>
          </p:nvPicPr>
          <p:blipFill rotWithShape="1">
            <a:blip r:embed="rId3">
              <a:alphaModFix/>
            </a:blip>
            <a:srcRect l="63033" t="52040" r="24757" b="34951"/>
            <a:stretch/>
          </p:blipFill>
          <p:spPr>
            <a:xfrm>
              <a:off x="0" y="1295034"/>
              <a:ext cx="974800" cy="716373"/>
            </a:xfrm>
            <a:prstGeom prst="rect">
              <a:avLst/>
            </a:prstGeom>
            <a:noFill/>
            <a:ln>
              <a:noFill/>
            </a:ln>
          </p:spPr>
        </p:pic>
        <p:pic>
          <p:nvPicPr>
            <p:cNvPr id="157" name="Google Shape;157;p28"/>
            <p:cNvPicPr preferRelativeResize="0"/>
            <p:nvPr/>
          </p:nvPicPr>
          <p:blipFill rotWithShape="1">
            <a:blip r:embed="rId3">
              <a:alphaModFix/>
            </a:blip>
            <a:srcRect l="63033" t="52040" r="24757" b="34951"/>
            <a:stretch/>
          </p:blipFill>
          <p:spPr>
            <a:xfrm>
              <a:off x="0" y="1942564"/>
              <a:ext cx="974800" cy="716373"/>
            </a:xfrm>
            <a:prstGeom prst="rect">
              <a:avLst/>
            </a:prstGeom>
            <a:noFill/>
            <a:ln>
              <a:noFill/>
            </a:ln>
          </p:spPr>
        </p:pic>
        <p:pic>
          <p:nvPicPr>
            <p:cNvPr id="158" name="Google Shape;158;p28"/>
            <p:cNvPicPr preferRelativeResize="0"/>
            <p:nvPr/>
          </p:nvPicPr>
          <p:blipFill rotWithShape="1">
            <a:blip r:embed="rId3">
              <a:alphaModFix/>
            </a:blip>
            <a:srcRect l="63033" t="52040" r="24757" b="34951"/>
            <a:stretch/>
          </p:blipFill>
          <p:spPr>
            <a:xfrm>
              <a:off x="0" y="2620563"/>
              <a:ext cx="974800" cy="716373"/>
            </a:xfrm>
            <a:prstGeom prst="rect">
              <a:avLst/>
            </a:prstGeom>
            <a:noFill/>
            <a:ln>
              <a:noFill/>
            </a:ln>
          </p:spPr>
        </p:pic>
        <p:pic>
          <p:nvPicPr>
            <p:cNvPr id="159" name="Google Shape;159;p28"/>
            <p:cNvPicPr preferRelativeResize="0"/>
            <p:nvPr/>
          </p:nvPicPr>
          <p:blipFill rotWithShape="1">
            <a:blip r:embed="rId3">
              <a:alphaModFix/>
            </a:blip>
            <a:srcRect l="63033" t="52040" r="24757" b="34951"/>
            <a:stretch/>
          </p:blipFill>
          <p:spPr>
            <a:xfrm>
              <a:off x="0" y="3281576"/>
              <a:ext cx="974800" cy="716373"/>
            </a:xfrm>
            <a:prstGeom prst="rect">
              <a:avLst/>
            </a:prstGeom>
            <a:noFill/>
            <a:ln>
              <a:noFill/>
            </a:ln>
          </p:spPr>
        </p:pic>
        <p:pic>
          <p:nvPicPr>
            <p:cNvPr id="160" name="Google Shape;160;p28"/>
            <p:cNvPicPr preferRelativeResize="0"/>
            <p:nvPr/>
          </p:nvPicPr>
          <p:blipFill rotWithShape="1">
            <a:blip r:embed="rId3">
              <a:alphaModFix/>
            </a:blip>
            <a:srcRect l="63033" t="52040" r="24757" b="34951"/>
            <a:stretch/>
          </p:blipFill>
          <p:spPr>
            <a:xfrm>
              <a:off x="0" y="3930551"/>
              <a:ext cx="974800" cy="716373"/>
            </a:xfrm>
            <a:prstGeom prst="rect">
              <a:avLst/>
            </a:prstGeom>
            <a:noFill/>
            <a:ln>
              <a:noFill/>
            </a:ln>
          </p:spPr>
        </p:pic>
        <p:pic>
          <p:nvPicPr>
            <p:cNvPr id="161" name="Google Shape;161;p28"/>
            <p:cNvPicPr preferRelativeResize="0"/>
            <p:nvPr/>
          </p:nvPicPr>
          <p:blipFill rotWithShape="1">
            <a:blip r:embed="rId3">
              <a:alphaModFix/>
            </a:blip>
            <a:srcRect l="63033" t="52040" r="24757" b="34951"/>
            <a:stretch/>
          </p:blipFill>
          <p:spPr>
            <a:xfrm>
              <a:off x="0" y="4425176"/>
              <a:ext cx="974800" cy="716373"/>
            </a:xfrm>
            <a:prstGeom prst="rect">
              <a:avLst/>
            </a:prstGeom>
            <a:noFill/>
            <a:ln>
              <a:noFill/>
            </a:ln>
          </p:spPr>
        </p:pic>
      </p:grpSp>
      <p:sp>
        <p:nvSpPr>
          <p:cNvPr id="162" name="Google Shape;162;p28"/>
          <p:cNvSpPr txBox="1"/>
          <p:nvPr/>
        </p:nvSpPr>
        <p:spPr>
          <a:xfrm>
            <a:off x="1280675" y="2214825"/>
            <a:ext cx="7318200" cy="149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400" b="1">
                <a:latin typeface="Calibri"/>
                <a:ea typeface="Calibri"/>
                <a:cs typeface="Calibri"/>
                <a:sym typeface="Calibri"/>
              </a:rPr>
              <a:t>Objetivo:</a:t>
            </a:r>
            <a:r>
              <a:rPr lang="pt-BR" sz="2400">
                <a:latin typeface="Calibri"/>
                <a:ea typeface="Calibri"/>
                <a:cs typeface="Calibri"/>
                <a:sym typeface="Calibri"/>
              </a:rPr>
              <a:t> </a:t>
            </a:r>
            <a:endParaRPr sz="2400">
              <a:latin typeface="Calibri"/>
              <a:ea typeface="Calibri"/>
              <a:cs typeface="Calibri"/>
              <a:sym typeface="Calibri"/>
            </a:endParaRPr>
          </a:p>
          <a:p>
            <a:pPr marL="0" lvl="0" indent="0" algn="l" rtl="0">
              <a:lnSpc>
                <a:spcPct val="115000"/>
              </a:lnSpc>
              <a:spcBef>
                <a:spcPts val="0"/>
              </a:spcBef>
              <a:spcAft>
                <a:spcPts val="0"/>
              </a:spcAft>
              <a:buNone/>
            </a:pPr>
            <a:r>
              <a:rPr lang="pt-BR" sz="2400">
                <a:latin typeface="Calibri"/>
                <a:ea typeface="Calibri"/>
                <a:cs typeface="Calibri"/>
                <a:sym typeface="Calibri"/>
              </a:rPr>
              <a:t>Identificar conceitos estruturais presentes na BNCC e sua relação com o Currículo Paulista.</a:t>
            </a:r>
            <a:endParaRPr sz="2400">
              <a:latin typeface="Calibri"/>
              <a:ea typeface="Calibri"/>
              <a:cs typeface="Calibri"/>
              <a:sym typeface="Calibri"/>
            </a:endParaRPr>
          </a:p>
        </p:txBody>
      </p:sp>
      <p:sp>
        <p:nvSpPr>
          <p:cNvPr id="163" name="Google Shape;163;p28"/>
          <p:cNvSpPr txBox="1"/>
          <p:nvPr/>
        </p:nvSpPr>
        <p:spPr>
          <a:xfrm>
            <a:off x="1280675" y="556525"/>
            <a:ext cx="7585200" cy="102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3600" b="1">
                <a:latin typeface="Calibri"/>
                <a:ea typeface="Calibri"/>
                <a:cs typeface="Calibri"/>
                <a:sym typeface="Calibri"/>
              </a:rPr>
              <a:t>Implementação do </a:t>
            </a:r>
            <a:r>
              <a:rPr lang="pt-BR" sz="3600" b="1">
                <a:solidFill>
                  <a:schemeClr val="dk1"/>
                </a:solidFill>
                <a:latin typeface="Calibri"/>
                <a:ea typeface="Calibri"/>
                <a:cs typeface="Calibri"/>
                <a:sym typeface="Calibri"/>
              </a:rPr>
              <a:t>Currículo Paulista </a:t>
            </a:r>
            <a:endParaRPr sz="3600" b="1">
              <a:latin typeface="Calibri"/>
              <a:ea typeface="Calibri"/>
              <a:cs typeface="Calibri"/>
              <a:sym typeface="Calibri"/>
            </a:endParaRPr>
          </a:p>
        </p:txBody>
      </p:sp>
      <p:sp>
        <p:nvSpPr>
          <p:cNvPr id="164" name="Google Shape;164;p28"/>
          <p:cNvSpPr txBox="1"/>
          <p:nvPr/>
        </p:nvSpPr>
        <p:spPr>
          <a:xfrm>
            <a:off x="2550600" y="4470725"/>
            <a:ext cx="6232200" cy="2224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r>
              <a:rPr lang="pt-BR" sz="2400">
                <a:solidFill>
                  <a:schemeClr val="dk1"/>
                </a:solidFill>
                <a:latin typeface="Calibri"/>
                <a:ea typeface="Calibri"/>
                <a:cs typeface="Calibri"/>
                <a:sym typeface="Calibri"/>
              </a:rPr>
              <a:t>Percurso histórico da BNCC e do Currículo Paulista</a:t>
            </a:r>
            <a:endParaRPr sz="600">
              <a:solidFill>
                <a:schemeClr val="dk1"/>
              </a:solidFill>
              <a:latin typeface="Calibri"/>
              <a:ea typeface="Calibri"/>
              <a:cs typeface="Calibri"/>
              <a:sym typeface="Calibri"/>
            </a:endParaRPr>
          </a:p>
          <a:p>
            <a:pPr marL="457200" lvl="0" indent="0" algn="l" rtl="0">
              <a:spcBef>
                <a:spcPts val="0"/>
              </a:spcBef>
              <a:spcAft>
                <a:spcPts val="0"/>
              </a:spcAft>
              <a:buNone/>
            </a:pPr>
            <a:endParaRPr sz="6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pt-BR" sz="2400">
                <a:solidFill>
                  <a:schemeClr val="dk1"/>
                </a:solidFill>
                <a:latin typeface="Calibri"/>
                <a:ea typeface="Calibri"/>
                <a:cs typeface="Calibri"/>
                <a:sym typeface="Calibri"/>
              </a:rPr>
              <a:t>O que sabemos e precisamos saber sobre a BNCC e o Currículo Paulista</a:t>
            </a:r>
            <a:endParaRPr sz="600">
              <a:solidFill>
                <a:schemeClr val="dk1"/>
              </a:solidFill>
              <a:latin typeface="Calibri"/>
              <a:ea typeface="Calibri"/>
              <a:cs typeface="Calibri"/>
              <a:sym typeface="Calibri"/>
            </a:endParaRPr>
          </a:p>
          <a:p>
            <a:pPr marL="457200" lvl="0" indent="0" algn="l" rtl="0">
              <a:spcBef>
                <a:spcPts val="0"/>
              </a:spcBef>
              <a:spcAft>
                <a:spcPts val="0"/>
              </a:spcAft>
              <a:buNone/>
            </a:pPr>
            <a:endParaRPr sz="6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pt-BR" sz="2400">
                <a:solidFill>
                  <a:schemeClr val="dk1"/>
                </a:solidFill>
                <a:latin typeface="Calibri"/>
                <a:ea typeface="Calibri"/>
                <a:cs typeface="Calibri"/>
                <a:sym typeface="Calibri"/>
              </a:rPr>
              <a:t>Avaliação do desenvolvimento da pauta.</a:t>
            </a:r>
            <a:endParaRPr sz="24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29"/>
          <p:cNvGrpSpPr/>
          <p:nvPr/>
        </p:nvGrpSpPr>
        <p:grpSpPr>
          <a:xfrm>
            <a:off x="165516" y="161535"/>
            <a:ext cx="2050009" cy="1135009"/>
            <a:chOff x="165516" y="121154"/>
            <a:chExt cx="2050009" cy="851278"/>
          </a:xfrm>
        </p:grpSpPr>
        <p:grpSp>
          <p:nvGrpSpPr>
            <p:cNvPr id="170" name="Google Shape;170;p29"/>
            <p:cNvGrpSpPr/>
            <p:nvPr/>
          </p:nvGrpSpPr>
          <p:grpSpPr>
            <a:xfrm>
              <a:off x="165516" y="121154"/>
              <a:ext cx="1565326" cy="851278"/>
              <a:chOff x="186449" y="121150"/>
              <a:chExt cx="1544476" cy="838449"/>
            </a:xfrm>
          </p:grpSpPr>
          <p:pic>
            <p:nvPicPr>
              <p:cNvPr id="171" name="Google Shape;171;p29"/>
              <p:cNvPicPr preferRelativeResize="0"/>
              <p:nvPr/>
            </p:nvPicPr>
            <p:blipFill rotWithShape="1">
              <a:blip r:embed="rId3">
                <a:alphaModFix/>
              </a:blip>
              <a:srcRect l="63033" t="52040" r="24757" b="34951"/>
              <a:stretch/>
            </p:blipFill>
            <p:spPr>
              <a:xfrm rot="5400000">
                <a:off x="75312" y="232287"/>
                <a:ext cx="838449" cy="616176"/>
              </a:xfrm>
              <a:prstGeom prst="rect">
                <a:avLst/>
              </a:prstGeom>
              <a:noFill/>
              <a:ln>
                <a:noFill/>
              </a:ln>
            </p:spPr>
          </p:pic>
          <p:pic>
            <p:nvPicPr>
              <p:cNvPr id="172" name="Google Shape;172;p29"/>
              <p:cNvPicPr preferRelativeResize="0"/>
              <p:nvPr/>
            </p:nvPicPr>
            <p:blipFill rotWithShape="1">
              <a:blip r:embed="rId3">
                <a:alphaModFix/>
              </a:blip>
              <a:srcRect l="63033" t="52040" r="24757" b="34951"/>
              <a:stretch/>
            </p:blipFill>
            <p:spPr>
              <a:xfrm rot="5400000">
                <a:off x="540387" y="232287"/>
                <a:ext cx="838449" cy="616176"/>
              </a:xfrm>
              <a:prstGeom prst="rect">
                <a:avLst/>
              </a:prstGeom>
              <a:noFill/>
              <a:ln>
                <a:noFill/>
              </a:ln>
            </p:spPr>
          </p:pic>
          <p:pic>
            <p:nvPicPr>
              <p:cNvPr id="173" name="Google Shape;173;p29"/>
              <p:cNvPicPr preferRelativeResize="0"/>
              <p:nvPr/>
            </p:nvPicPr>
            <p:blipFill rotWithShape="1">
              <a:blip r:embed="rId3">
                <a:alphaModFix/>
              </a:blip>
              <a:srcRect l="63033" t="52040" r="24757" b="34951"/>
              <a:stretch/>
            </p:blipFill>
            <p:spPr>
              <a:xfrm rot="5400000">
                <a:off x="1003612" y="232287"/>
                <a:ext cx="838449" cy="616176"/>
              </a:xfrm>
              <a:prstGeom prst="rect">
                <a:avLst/>
              </a:prstGeom>
              <a:noFill/>
              <a:ln>
                <a:noFill/>
              </a:ln>
            </p:spPr>
          </p:pic>
        </p:grpSp>
        <p:sp>
          <p:nvSpPr>
            <p:cNvPr id="174" name="Google Shape;174;p29"/>
            <p:cNvSpPr/>
            <p:nvPr/>
          </p:nvSpPr>
          <p:spPr>
            <a:xfrm>
              <a:off x="1478725" y="149875"/>
              <a:ext cx="736800" cy="7938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29"/>
          <p:cNvSpPr/>
          <p:nvPr/>
        </p:nvSpPr>
        <p:spPr>
          <a:xfrm>
            <a:off x="1730925" y="191300"/>
            <a:ext cx="736800" cy="1058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txBox="1"/>
          <p:nvPr/>
        </p:nvSpPr>
        <p:spPr>
          <a:xfrm>
            <a:off x="2056100" y="191300"/>
            <a:ext cx="7087800" cy="1058400"/>
          </a:xfrm>
          <a:prstGeom prst="rect">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200" b="1">
                <a:solidFill>
                  <a:srgbClr val="FFFFFF"/>
                </a:solidFill>
                <a:latin typeface="Calibri"/>
                <a:ea typeface="Calibri"/>
                <a:cs typeface="Calibri"/>
                <a:sym typeface="Calibri"/>
              </a:rPr>
              <a:t>LINHA DO TEMPO - DOCUMENTOS CURRICULARES</a:t>
            </a:r>
            <a:endParaRPr sz="2200" b="1">
              <a:solidFill>
                <a:srgbClr val="FFFFFF"/>
              </a:solidFill>
              <a:latin typeface="Calibri"/>
              <a:ea typeface="Calibri"/>
              <a:cs typeface="Calibri"/>
              <a:sym typeface="Calibri"/>
            </a:endParaRPr>
          </a:p>
        </p:txBody>
      </p:sp>
      <p:sp>
        <p:nvSpPr>
          <p:cNvPr id="177" name="Google Shape;177;p29"/>
          <p:cNvSpPr txBox="1"/>
          <p:nvPr/>
        </p:nvSpPr>
        <p:spPr>
          <a:xfrm>
            <a:off x="165525" y="1870377"/>
            <a:ext cx="1651200" cy="118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a:t>O artigo 210 da Constituição prevê a criação de uma Base Nacional Comum Curricular para o Ensino Fundamental</a:t>
            </a:r>
            <a:endParaRPr sz="1200"/>
          </a:p>
        </p:txBody>
      </p:sp>
      <p:sp>
        <p:nvSpPr>
          <p:cNvPr id="178" name="Google Shape;178;p29"/>
          <p:cNvSpPr txBox="1"/>
          <p:nvPr/>
        </p:nvSpPr>
        <p:spPr>
          <a:xfrm>
            <a:off x="165525" y="3118225"/>
            <a:ext cx="1774500" cy="29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Constituição Federal</a:t>
            </a:r>
            <a:endParaRPr sz="1800" b="1">
              <a:latin typeface="Calibri"/>
              <a:ea typeface="Calibri"/>
              <a:cs typeface="Calibri"/>
              <a:sym typeface="Calibri"/>
            </a:endParaRPr>
          </a:p>
        </p:txBody>
      </p:sp>
      <p:sp>
        <p:nvSpPr>
          <p:cNvPr id="179" name="Google Shape;179;p29"/>
          <p:cNvSpPr txBox="1"/>
          <p:nvPr/>
        </p:nvSpPr>
        <p:spPr>
          <a:xfrm>
            <a:off x="651725" y="5170876"/>
            <a:ext cx="2049900" cy="1361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200">
                <a:latin typeface="Calibri"/>
                <a:ea typeface="Calibri"/>
                <a:cs typeface="Calibri"/>
                <a:sym typeface="Calibri"/>
              </a:rPr>
              <a:t>A Lei de Diretrizes e Bases, em seu artigo 26, determina a adoção de uma Base Nacional Comum Curricular para a Educação Básica</a:t>
            </a:r>
            <a:endParaRPr sz="1200">
              <a:latin typeface="Calibri"/>
              <a:ea typeface="Calibri"/>
              <a:cs typeface="Calibri"/>
              <a:sym typeface="Calibri"/>
            </a:endParaRPr>
          </a:p>
        </p:txBody>
      </p:sp>
      <p:sp>
        <p:nvSpPr>
          <p:cNvPr id="180" name="Google Shape;180;p29"/>
          <p:cNvSpPr txBox="1"/>
          <p:nvPr/>
        </p:nvSpPr>
        <p:spPr>
          <a:xfrm>
            <a:off x="716100" y="4486577"/>
            <a:ext cx="1806000" cy="57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Lei de Diretrizes e Bases (LDB)</a:t>
            </a:r>
            <a:endParaRPr sz="1800" b="1">
              <a:latin typeface="Calibri"/>
              <a:ea typeface="Calibri"/>
              <a:cs typeface="Calibri"/>
              <a:sym typeface="Calibri"/>
            </a:endParaRPr>
          </a:p>
        </p:txBody>
      </p:sp>
      <p:sp>
        <p:nvSpPr>
          <p:cNvPr id="181" name="Google Shape;181;p29"/>
          <p:cNvSpPr txBox="1"/>
          <p:nvPr/>
        </p:nvSpPr>
        <p:spPr>
          <a:xfrm>
            <a:off x="1940025" y="3245800"/>
            <a:ext cx="27009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Diretrizes curriculares</a:t>
            </a:r>
            <a:endParaRPr sz="1800" b="1">
              <a:latin typeface="Calibri"/>
              <a:ea typeface="Calibri"/>
              <a:cs typeface="Calibri"/>
              <a:sym typeface="Calibri"/>
            </a:endParaRPr>
          </a:p>
        </p:txBody>
      </p:sp>
      <p:sp>
        <p:nvSpPr>
          <p:cNvPr id="182" name="Google Shape;182;p29"/>
          <p:cNvSpPr txBox="1"/>
          <p:nvPr/>
        </p:nvSpPr>
        <p:spPr>
          <a:xfrm>
            <a:off x="1940025" y="1361283"/>
            <a:ext cx="2551800" cy="19581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200">
                <a:latin typeface="Calibri"/>
                <a:ea typeface="Calibri"/>
                <a:cs typeface="Calibri"/>
                <a:sym typeface="Calibri"/>
              </a:rPr>
              <a:t>As Diretrizes Curriculares Nacionais reforçam, em seu artigo 14, uma Base Nacional Comum Curricular para toda a Educação Básica e a define como "conhecimentos, saberes e valores produzidos culturalmente, expressos nas políticas públicas (...)". A partir das Diretrizes, foram elaboradas os Parâmetros Curriculares Nacionais, com referências para cada disciplina.</a:t>
            </a:r>
            <a:endParaRPr sz="1200">
              <a:latin typeface="Calibri"/>
              <a:ea typeface="Calibri"/>
              <a:cs typeface="Calibri"/>
              <a:sym typeface="Calibri"/>
            </a:endParaRPr>
          </a:p>
        </p:txBody>
      </p:sp>
      <p:sp>
        <p:nvSpPr>
          <p:cNvPr id="183" name="Google Shape;183;p29"/>
          <p:cNvSpPr txBox="1"/>
          <p:nvPr/>
        </p:nvSpPr>
        <p:spPr>
          <a:xfrm>
            <a:off x="2859963" y="4524700"/>
            <a:ext cx="13896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BNCC entra no PNE</a:t>
            </a:r>
            <a:endParaRPr sz="1800" b="1">
              <a:latin typeface="Calibri"/>
              <a:ea typeface="Calibri"/>
              <a:cs typeface="Calibri"/>
              <a:sym typeface="Calibri"/>
            </a:endParaRPr>
          </a:p>
        </p:txBody>
      </p:sp>
      <p:sp>
        <p:nvSpPr>
          <p:cNvPr id="184" name="Google Shape;184;p29"/>
          <p:cNvSpPr txBox="1"/>
          <p:nvPr/>
        </p:nvSpPr>
        <p:spPr>
          <a:xfrm>
            <a:off x="2856525" y="5163600"/>
            <a:ext cx="1651200" cy="1361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pt-BR" sz="1200">
                <a:latin typeface="Calibri"/>
                <a:ea typeface="Calibri"/>
                <a:cs typeface="Calibri"/>
                <a:sym typeface="Calibri"/>
              </a:rPr>
              <a:t>Plano Nacional de Educação define a BNCC como estratégia para alcançar as metas 1, 2,3 e 7.</a:t>
            </a:r>
            <a:endParaRPr sz="1200">
              <a:latin typeface="Calibri"/>
              <a:ea typeface="Calibri"/>
              <a:cs typeface="Calibri"/>
              <a:sym typeface="Calibri"/>
            </a:endParaRPr>
          </a:p>
        </p:txBody>
      </p:sp>
      <p:sp>
        <p:nvSpPr>
          <p:cNvPr id="185" name="Google Shape;185;p29"/>
          <p:cNvSpPr txBox="1"/>
          <p:nvPr/>
        </p:nvSpPr>
        <p:spPr>
          <a:xfrm>
            <a:off x="4580875" y="3340650"/>
            <a:ext cx="776700" cy="3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BNCC</a:t>
            </a:r>
            <a:endParaRPr sz="1800" b="1">
              <a:latin typeface="Calibri"/>
              <a:ea typeface="Calibri"/>
              <a:cs typeface="Calibri"/>
              <a:sym typeface="Calibri"/>
            </a:endParaRPr>
          </a:p>
        </p:txBody>
      </p:sp>
      <p:sp>
        <p:nvSpPr>
          <p:cNvPr id="186" name="Google Shape;186;p29"/>
          <p:cNvSpPr txBox="1"/>
          <p:nvPr/>
        </p:nvSpPr>
        <p:spPr>
          <a:xfrm>
            <a:off x="5069780" y="4550875"/>
            <a:ext cx="765900" cy="3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BNCC</a:t>
            </a:r>
            <a:endParaRPr sz="1800" b="1">
              <a:latin typeface="Calibri"/>
              <a:ea typeface="Calibri"/>
              <a:cs typeface="Calibri"/>
              <a:sym typeface="Calibri"/>
            </a:endParaRPr>
          </a:p>
        </p:txBody>
      </p:sp>
      <p:sp>
        <p:nvSpPr>
          <p:cNvPr id="187" name="Google Shape;187;p29"/>
          <p:cNvSpPr txBox="1"/>
          <p:nvPr/>
        </p:nvSpPr>
        <p:spPr>
          <a:xfrm>
            <a:off x="4571188" y="2071048"/>
            <a:ext cx="2002200" cy="118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latin typeface="Calibri"/>
                <a:ea typeface="Calibri"/>
                <a:cs typeface="Calibri"/>
                <a:sym typeface="Calibri"/>
              </a:rPr>
              <a:t>Junho -</a:t>
            </a:r>
            <a:r>
              <a:rPr lang="pt-BR" sz="1200">
                <a:latin typeface="Calibri"/>
                <a:ea typeface="Calibri"/>
                <a:cs typeface="Calibri"/>
                <a:sym typeface="Calibri"/>
              </a:rPr>
              <a:t> Primeiros redatores</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Julho -</a:t>
            </a:r>
            <a:r>
              <a:rPr lang="pt-BR" sz="1200">
                <a:latin typeface="Calibri"/>
                <a:ea typeface="Calibri"/>
                <a:cs typeface="Calibri"/>
                <a:sym typeface="Calibri"/>
              </a:rPr>
              <a:t> Construção em foco</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Setembro -</a:t>
            </a:r>
            <a:r>
              <a:rPr lang="pt-BR" sz="1200">
                <a:latin typeface="Calibri"/>
                <a:ea typeface="Calibri"/>
                <a:cs typeface="Calibri"/>
                <a:sym typeface="Calibri"/>
              </a:rPr>
              <a:t> Sai a primeira versão</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Outubro - </a:t>
            </a:r>
            <a:r>
              <a:rPr lang="pt-BR" sz="1200">
                <a:latin typeface="Calibri"/>
                <a:ea typeface="Calibri"/>
                <a:cs typeface="Calibri"/>
                <a:sym typeface="Calibri"/>
              </a:rPr>
              <a:t>a sociedade contribui</a:t>
            </a:r>
            <a:endParaRPr sz="1200">
              <a:latin typeface="Calibri"/>
              <a:ea typeface="Calibri"/>
              <a:cs typeface="Calibri"/>
              <a:sym typeface="Calibri"/>
            </a:endParaRPr>
          </a:p>
        </p:txBody>
      </p:sp>
      <p:sp>
        <p:nvSpPr>
          <p:cNvPr id="188" name="Google Shape;188;p29"/>
          <p:cNvSpPr txBox="1"/>
          <p:nvPr/>
        </p:nvSpPr>
        <p:spPr>
          <a:xfrm>
            <a:off x="4992025" y="4943200"/>
            <a:ext cx="2700900" cy="174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latin typeface="Calibri"/>
                <a:ea typeface="Calibri"/>
                <a:cs typeface="Calibri"/>
                <a:sym typeface="Calibri"/>
              </a:rPr>
              <a:t>Março </a:t>
            </a:r>
            <a:r>
              <a:rPr lang="pt-BR" sz="1200">
                <a:latin typeface="Calibri"/>
                <a:ea typeface="Calibri"/>
                <a:cs typeface="Calibri"/>
                <a:sym typeface="Calibri"/>
              </a:rPr>
              <a:t>- Fim da consulta pública</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Março/Maio </a:t>
            </a:r>
            <a:r>
              <a:rPr lang="pt-BR" sz="1200">
                <a:latin typeface="Calibri"/>
                <a:ea typeface="Calibri"/>
                <a:cs typeface="Calibri"/>
                <a:sym typeface="Calibri"/>
              </a:rPr>
              <a:t>- Contribuições sistematizadas</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Maio -</a:t>
            </a:r>
            <a:r>
              <a:rPr lang="pt-BR" sz="1200">
                <a:latin typeface="Calibri"/>
                <a:ea typeface="Calibri"/>
                <a:cs typeface="Calibri"/>
                <a:sym typeface="Calibri"/>
              </a:rPr>
              <a:t> Sai a segunda versão</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Junho a Agosto - </a:t>
            </a:r>
            <a:r>
              <a:rPr lang="pt-BR" sz="1200">
                <a:latin typeface="Calibri"/>
                <a:ea typeface="Calibri"/>
                <a:cs typeface="Calibri"/>
                <a:sym typeface="Calibri"/>
              </a:rPr>
              <a:t>Contribuições de educadores em Seminários Estaduais</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Junho -</a:t>
            </a:r>
            <a:r>
              <a:rPr lang="pt-BR" sz="1200">
                <a:latin typeface="Calibri"/>
                <a:ea typeface="Calibri"/>
                <a:cs typeface="Calibri"/>
                <a:sym typeface="Calibri"/>
              </a:rPr>
              <a:t> MEC institui comitê gestor</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Setembro - </a:t>
            </a:r>
            <a:r>
              <a:rPr lang="pt-BR" sz="1200">
                <a:latin typeface="Calibri"/>
                <a:ea typeface="Calibri"/>
                <a:cs typeface="Calibri"/>
                <a:sym typeface="Calibri"/>
              </a:rPr>
              <a:t>Consed e Undime </a:t>
            </a:r>
            <a:r>
              <a:rPr lang="pt-BR" sz="1200">
                <a:solidFill>
                  <a:schemeClr val="dk1"/>
                </a:solidFill>
                <a:latin typeface="Calibri"/>
                <a:ea typeface="Calibri"/>
                <a:cs typeface="Calibri"/>
                <a:sym typeface="Calibri"/>
              </a:rPr>
              <a:t>entregam ao MEC relatório com contribuições</a:t>
            </a:r>
            <a:endParaRPr sz="1200">
              <a:latin typeface="Calibri"/>
              <a:ea typeface="Calibri"/>
              <a:cs typeface="Calibri"/>
              <a:sym typeface="Calibri"/>
            </a:endParaRPr>
          </a:p>
        </p:txBody>
      </p:sp>
      <p:sp>
        <p:nvSpPr>
          <p:cNvPr id="189" name="Google Shape;189;p29"/>
          <p:cNvSpPr txBox="1"/>
          <p:nvPr/>
        </p:nvSpPr>
        <p:spPr>
          <a:xfrm>
            <a:off x="6652747" y="3334452"/>
            <a:ext cx="776700" cy="3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BNCC</a:t>
            </a:r>
            <a:endParaRPr sz="1800" b="1">
              <a:latin typeface="Calibri"/>
              <a:ea typeface="Calibri"/>
              <a:cs typeface="Calibri"/>
              <a:sym typeface="Calibri"/>
            </a:endParaRPr>
          </a:p>
        </p:txBody>
      </p:sp>
      <p:sp>
        <p:nvSpPr>
          <p:cNvPr id="190" name="Google Shape;190;p29"/>
          <p:cNvSpPr txBox="1"/>
          <p:nvPr/>
        </p:nvSpPr>
        <p:spPr>
          <a:xfrm>
            <a:off x="6652775" y="1718696"/>
            <a:ext cx="2141700" cy="158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latin typeface="Calibri"/>
                <a:ea typeface="Calibri"/>
                <a:cs typeface="Calibri"/>
                <a:sym typeface="Calibri"/>
              </a:rPr>
              <a:t>Abril - </a:t>
            </a:r>
            <a:r>
              <a:rPr lang="pt-BR" sz="1200">
                <a:latin typeface="Calibri"/>
                <a:ea typeface="Calibri"/>
                <a:cs typeface="Calibri"/>
                <a:sym typeface="Calibri"/>
              </a:rPr>
              <a:t>Sai a terceira versão</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Junho a Setembro </a:t>
            </a:r>
            <a:r>
              <a:rPr lang="pt-BR" sz="1200">
                <a:latin typeface="Calibri"/>
                <a:ea typeface="Calibri"/>
                <a:cs typeface="Calibri"/>
                <a:sym typeface="Calibri"/>
              </a:rPr>
              <a:t>- Audiências do CNE, consulta pública</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Agosto - </a:t>
            </a:r>
            <a:r>
              <a:rPr lang="pt-BR" sz="1200">
                <a:latin typeface="Calibri"/>
                <a:ea typeface="Calibri"/>
                <a:cs typeface="Calibri"/>
                <a:sym typeface="Calibri"/>
              </a:rPr>
              <a:t>Preparação das redes com o Guia de Implementação</a:t>
            </a:r>
            <a:endParaRPr sz="1200">
              <a:latin typeface="Calibri"/>
              <a:ea typeface="Calibri"/>
              <a:cs typeface="Calibri"/>
              <a:sym typeface="Calibri"/>
            </a:endParaRPr>
          </a:p>
          <a:p>
            <a:pPr marL="0" marR="0" lvl="0" indent="0" algn="l" rtl="0">
              <a:lnSpc>
                <a:spcPct val="100000"/>
              </a:lnSpc>
              <a:spcBef>
                <a:spcPts val="0"/>
              </a:spcBef>
              <a:spcAft>
                <a:spcPts val="0"/>
              </a:spcAft>
              <a:buNone/>
            </a:pPr>
            <a:r>
              <a:rPr lang="pt-BR" sz="1200" b="1">
                <a:latin typeface="Calibri"/>
                <a:ea typeface="Calibri"/>
                <a:cs typeface="Calibri"/>
                <a:sym typeface="Calibri"/>
              </a:rPr>
              <a:t>Dezembro - </a:t>
            </a:r>
            <a:r>
              <a:rPr lang="pt-BR" sz="1200">
                <a:latin typeface="Calibri"/>
                <a:ea typeface="Calibri"/>
                <a:cs typeface="Calibri"/>
                <a:sym typeface="Calibri"/>
              </a:rPr>
              <a:t>Aprovação da BNCC no CNE e homologação da BNCC</a:t>
            </a:r>
            <a:endParaRPr sz="1200">
              <a:latin typeface="Calibri"/>
              <a:ea typeface="Calibri"/>
              <a:cs typeface="Calibri"/>
              <a:sym typeface="Calibri"/>
            </a:endParaRPr>
          </a:p>
        </p:txBody>
      </p:sp>
      <p:sp>
        <p:nvSpPr>
          <p:cNvPr id="191" name="Google Shape;191;p29"/>
          <p:cNvSpPr txBox="1"/>
          <p:nvPr/>
        </p:nvSpPr>
        <p:spPr>
          <a:xfrm>
            <a:off x="7666725" y="5180775"/>
            <a:ext cx="1651200" cy="118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a:latin typeface="Calibri"/>
                <a:ea typeface="Calibri"/>
                <a:cs typeface="Calibri"/>
                <a:sym typeface="Calibri"/>
              </a:rPr>
              <a:t>2018/19 - Elaboração dos currículos estaduais a partir da BNCC (Regime de Colaboração)</a:t>
            </a:r>
            <a:endParaRPr sz="1200">
              <a:latin typeface="Calibri"/>
              <a:ea typeface="Calibri"/>
              <a:cs typeface="Calibri"/>
              <a:sym typeface="Calibri"/>
            </a:endParaRPr>
          </a:p>
        </p:txBody>
      </p:sp>
      <p:sp>
        <p:nvSpPr>
          <p:cNvPr id="192" name="Google Shape;192;p29"/>
          <p:cNvSpPr txBox="1"/>
          <p:nvPr/>
        </p:nvSpPr>
        <p:spPr>
          <a:xfrm>
            <a:off x="7612775" y="4462150"/>
            <a:ext cx="13350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Currículos estaduais</a:t>
            </a:r>
            <a:endParaRPr sz="1800" b="1">
              <a:latin typeface="Calibri"/>
              <a:ea typeface="Calibri"/>
              <a:cs typeface="Calibri"/>
              <a:sym typeface="Calibri"/>
            </a:endParaRPr>
          </a:p>
        </p:txBody>
      </p:sp>
      <p:sp>
        <p:nvSpPr>
          <p:cNvPr id="193" name="Google Shape;193;p29"/>
          <p:cNvSpPr txBox="1"/>
          <p:nvPr/>
        </p:nvSpPr>
        <p:spPr>
          <a:xfrm>
            <a:off x="297300" y="4107375"/>
            <a:ext cx="7767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a:latin typeface="Calibri"/>
                <a:ea typeface="Calibri"/>
                <a:cs typeface="Calibri"/>
                <a:sym typeface="Calibri"/>
              </a:rPr>
              <a:t>1988</a:t>
            </a:r>
            <a:endParaRPr sz="1800" b="1">
              <a:latin typeface="Calibri"/>
              <a:ea typeface="Calibri"/>
              <a:cs typeface="Calibri"/>
              <a:sym typeface="Calibri"/>
            </a:endParaRPr>
          </a:p>
        </p:txBody>
      </p:sp>
      <p:cxnSp>
        <p:nvCxnSpPr>
          <p:cNvPr id="194" name="Google Shape;194;p29"/>
          <p:cNvCxnSpPr/>
          <p:nvPr/>
        </p:nvCxnSpPr>
        <p:spPr>
          <a:xfrm rot="10800000">
            <a:off x="456775" y="3805900"/>
            <a:ext cx="0" cy="276000"/>
          </a:xfrm>
          <a:prstGeom prst="straightConnector1">
            <a:avLst/>
          </a:prstGeom>
          <a:noFill/>
          <a:ln w="9525" cap="flat" cmpd="sng">
            <a:solidFill>
              <a:srgbClr val="00AAE8"/>
            </a:solidFill>
            <a:prstDash val="solid"/>
            <a:round/>
            <a:headEnd type="none" w="med" len="med"/>
            <a:tailEnd type="oval" w="med" len="med"/>
          </a:ln>
        </p:spPr>
      </p:cxnSp>
      <p:cxnSp>
        <p:nvCxnSpPr>
          <p:cNvPr id="195" name="Google Shape;195;p29"/>
          <p:cNvCxnSpPr/>
          <p:nvPr/>
        </p:nvCxnSpPr>
        <p:spPr>
          <a:xfrm>
            <a:off x="7685425" y="4081900"/>
            <a:ext cx="0" cy="292500"/>
          </a:xfrm>
          <a:prstGeom prst="straightConnector1">
            <a:avLst/>
          </a:prstGeom>
          <a:noFill/>
          <a:ln w="9525" cap="flat" cmpd="sng">
            <a:solidFill>
              <a:srgbClr val="00AAE8"/>
            </a:solidFill>
            <a:prstDash val="solid"/>
            <a:round/>
            <a:headEnd type="none" w="med" len="med"/>
            <a:tailEnd type="oval" w="med" len="med"/>
          </a:ln>
        </p:spPr>
      </p:cxnSp>
      <p:cxnSp>
        <p:nvCxnSpPr>
          <p:cNvPr id="196" name="Google Shape;196;p29"/>
          <p:cNvCxnSpPr/>
          <p:nvPr/>
        </p:nvCxnSpPr>
        <p:spPr>
          <a:xfrm>
            <a:off x="380575" y="4081900"/>
            <a:ext cx="8482500" cy="0"/>
          </a:xfrm>
          <a:prstGeom prst="straightConnector1">
            <a:avLst/>
          </a:prstGeom>
          <a:noFill/>
          <a:ln w="38100" cap="flat" cmpd="sng">
            <a:solidFill>
              <a:schemeClr val="accent1"/>
            </a:solidFill>
            <a:prstDash val="solid"/>
            <a:round/>
            <a:headEnd type="none" w="med" len="med"/>
            <a:tailEnd type="none" w="med" len="med"/>
          </a:ln>
        </p:spPr>
      </p:cxnSp>
      <p:sp>
        <p:nvSpPr>
          <p:cNvPr id="197" name="Google Shape;197;p29"/>
          <p:cNvSpPr txBox="1"/>
          <p:nvPr/>
        </p:nvSpPr>
        <p:spPr>
          <a:xfrm>
            <a:off x="1279125" y="3706325"/>
            <a:ext cx="9363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1996</a:t>
            </a:r>
            <a:endParaRPr sz="1800" b="1">
              <a:latin typeface="Calibri"/>
              <a:ea typeface="Calibri"/>
              <a:cs typeface="Calibri"/>
              <a:sym typeface="Calibri"/>
            </a:endParaRPr>
          </a:p>
        </p:txBody>
      </p:sp>
      <p:sp>
        <p:nvSpPr>
          <p:cNvPr id="198" name="Google Shape;198;p29"/>
          <p:cNvSpPr txBox="1"/>
          <p:nvPr/>
        </p:nvSpPr>
        <p:spPr>
          <a:xfrm>
            <a:off x="2313500" y="4106700"/>
            <a:ext cx="12330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1997-2013</a:t>
            </a:r>
            <a:endParaRPr sz="1800" b="1">
              <a:latin typeface="Calibri"/>
              <a:ea typeface="Calibri"/>
              <a:cs typeface="Calibri"/>
              <a:sym typeface="Calibri"/>
            </a:endParaRPr>
          </a:p>
        </p:txBody>
      </p:sp>
      <p:sp>
        <p:nvSpPr>
          <p:cNvPr id="199" name="Google Shape;199;p29"/>
          <p:cNvSpPr txBox="1"/>
          <p:nvPr/>
        </p:nvSpPr>
        <p:spPr>
          <a:xfrm>
            <a:off x="3381649" y="3688700"/>
            <a:ext cx="12330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a:latin typeface="Calibri"/>
                <a:ea typeface="Calibri"/>
                <a:cs typeface="Calibri"/>
                <a:sym typeface="Calibri"/>
              </a:rPr>
              <a:t>2</a:t>
            </a:r>
            <a:r>
              <a:rPr lang="pt-BR" sz="1800" b="1">
                <a:latin typeface="Calibri"/>
                <a:ea typeface="Calibri"/>
                <a:cs typeface="Calibri"/>
                <a:sym typeface="Calibri"/>
              </a:rPr>
              <a:t>014-nov</a:t>
            </a:r>
            <a:endParaRPr sz="1800" b="1">
              <a:latin typeface="Calibri"/>
              <a:ea typeface="Calibri"/>
              <a:cs typeface="Calibri"/>
              <a:sym typeface="Calibri"/>
            </a:endParaRPr>
          </a:p>
        </p:txBody>
      </p:sp>
      <p:sp>
        <p:nvSpPr>
          <p:cNvPr id="200" name="Google Shape;200;p29"/>
          <p:cNvSpPr txBox="1"/>
          <p:nvPr/>
        </p:nvSpPr>
        <p:spPr>
          <a:xfrm>
            <a:off x="4580882" y="4097650"/>
            <a:ext cx="7767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a:latin typeface="Calibri"/>
                <a:ea typeface="Calibri"/>
                <a:cs typeface="Calibri"/>
                <a:sym typeface="Calibri"/>
              </a:rPr>
              <a:t>2015</a:t>
            </a:r>
            <a:endParaRPr sz="1800">
              <a:latin typeface="Calibri"/>
              <a:ea typeface="Calibri"/>
              <a:cs typeface="Calibri"/>
              <a:sym typeface="Calibri"/>
            </a:endParaRPr>
          </a:p>
        </p:txBody>
      </p:sp>
      <p:sp>
        <p:nvSpPr>
          <p:cNvPr id="201" name="Google Shape;201;p29"/>
          <p:cNvSpPr txBox="1"/>
          <p:nvPr/>
        </p:nvSpPr>
        <p:spPr>
          <a:xfrm>
            <a:off x="5498304" y="3706325"/>
            <a:ext cx="736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2016</a:t>
            </a:r>
            <a:endParaRPr sz="1800" b="1">
              <a:latin typeface="Calibri"/>
              <a:ea typeface="Calibri"/>
              <a:cs typeface="Calibri"/>
              <a:sym typeface="Calibri"/>
            </a:endParaRPr>
          </a:p>
        </p:txBody>
      </p:sp>
      <p:sp>
        <p:nvSpPr>
          <p:cNvPr id="202" name="Google Shape;202;p29"/>
          <p:cNvSpPr txBox="1"/>
          <p:nvPr/>
        </p:nvSpPr>
        <p:spPr>
          <a:xfrm>
            <a:off x="6617429" y="4081900"/>
            <a:ext cx="736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a:latin typeface="Calibri"/>
                <a:ea typeface="Calibri"/>
                <a:cs typeface="Calibri"/>
                <a:sym typeface="Calibri"/>
              </a:rPr>
              <a:t>2017</a:t>
            </a:r>
            <a:endParaRPr sz="1800">
              <a:latin typeface="Calibri"/>
              <a:ea typeface="Calibri"/>
              <a:cs typeface="Calibri"/>
              <a:sym typeface="Calibri"/>
            </a:endParaRPr>
          </a:p>
        </p:txBody>
      </p:sp>
      <p:sp>
        <p:nvSpPr>
          <p:cNvPr id="203" name="Google Shape;203;p29"/>
          <p:cNvSpPr txBox="1"/>
          <p:nvPr/>
        </p:nvSpPr>
        <p:spPr>
          <a:xfrm>
            <a:off x="7692925" y="3685775"/>
            <a:ext cx="11016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b="1">
                <a:latin typeface="Calibri"/>
                <a:ea typeface="Calibri"/>
                <a:cs typeface="Calibri"/>
                <a:sym typeface="Calibri"/>
              </a:rPr>
              <a:t>2018/19</a:t>
            </a:r>
            <a:endParaRPr sz="1800" b="1">
              <a:latin typeface="Calibri"/>
              <a:ea typeface="Calibri"/>
              <a:cs typeface="Calibri"/>
              <a:sym typeface="Calibri"/>
            </a:endParaRPr>
          </a:p>
        </p:txBody>
      </p:sp>
      <p:cxnSp>
        <p:nvCxnSpPr>
          <p:cNvPr id="204" name="Google Shape;204;p29"/>
          <p:cNvCxnSpPr/>
          <p:nvPr/>
        </p:nvCxnSpPr>
        <p:spPr>
          <a:xfrm rot="10800000">
            <a:off x="2522104" y="3805900"/>
            <a:ext cx="0" cy="276000"/>
          </a:xfrm>
          <a:prstGeom prst="straightConnector1">
            <a:avLst/>
          </a:prstGeom>
          <a:noFill/>
          <a:ln w="9525" cap="flat" cmpd="sng">
            <a:solidFill>
              <a:srgbClr val="00AAE8"/>
            </a:solidFill>
            <a:prstDash val="solid"/>
            <a:round/>
            <a:headEnd type="none" w="med" len="med"/>
            <a:tailEnd type="oval" w="med" len="med"/>
          </a:ln>
        </p:spPr>
      </p:cxnSp>
      <p:cxnSp>
        <p:nvCxnSpPr>
          <p:cNvPr id="205" name="Google Shape;205;p29"/>
          <p:cNvCxnSpPr/>
          <p:nvPr/>
        </p:nvCxnSpPr>
        <p:spPr>
          <a:xfrm rot="10800000">
            <a:off x="4672032" y="3830467"/>
            <a:ext cx="0" cy="276000"/>
          </a:xfrm>
          <a:prstGeom prst="straightConnector1">
            <a:avLst/>
          </a:prstGeom>
          <a:noFill/>
          <a:ln w="9525" cap="flat" cmpd="sng">
            <a:solidFill>
              <a:srgbClr val="00AAE8"/>
            </a:solidFill>
            <a:prstDash val="solid"/>
            <a:round/>
            <a:headEnd type="none" w="med" len="med"/>
            <a:tailEnd type="oval" w="med" len="med"/>
          </a:ln>
        </p:spPr>
      </p:cxnSp>
      <p:cxnSp>
        <p:nvCxnSpPr>
          <p:cNvPr id="206" name="Google Shape;206;p29"/>
          <p:cNvCxnSpPr/>
          <p:nvPr/>
        </p:nvCxnSpPr>
        <p:spPr>
          <a:xfrm rot="10800000">
            <a:off x="6652761" y="3805900"/>
            <a:ext cx="0" cy="276000"/>
          </a:xfrm>
          <a:prstGeom prst="straightConnector1">
            <a:avLst/>
          </a:prstGeom>
          <a:noFill/>
          <a:ln w="9525" cap="flat" cmpd="sng">
            <a:solidFill>
              <a:srgbClr val="00AAE8"/>
            </a:solidFill>
            <a:prstDash val="solid"/>
            <a:round/>
            <a:headEnd type="none" w="med" len="med"/>
            <a:tailEnd type="oval" w="med" len="med"/>
          </a:ln>
        </p:spPr>
      </p:cxnSp>
      <p:cxnSp>
        <p:nvCxnSpPr>
          <p:cNvPr id="207" name="Google Shape;207;p29"/>
          <p:cNvCxnSpPr/>
          <p:nvPr/>
        </p:nvCxnSpPr>
        <p:spPr>
          <a:xfrm>
            <a:off x="5543896" y="4081900"/>
            <a:ext cx="0" cy="292500"/>
          </a:xfrm>
          <a:prstGeom prst="straightConnector1">
            <a:avLst/>
          </a:prstGeom>
          <a:noFill/>
          <a:ln w="9525" cap="flat" cmpd="sng">
            <a:solidFill>
              <a:srgbClr val="00AAE8"/>
            </a:solidFill>
            <a:prstDash val="solid"/>
            <a:round/>
            <a:headEnd type="none" w="med" len="med"/>
            <a:tailEnd type="oval" w="med" len="med"/>
          </a:ln>
        </p:spPr>
      </p:cxnSp>
      <p:cxnSp>
        <p:nvCxnSpPr>
          <p:cNvPr id="208" name="Google Shape;208;p29"/>
          <p:cNvCxnSpPr/>
          <p:nvPr/>
        </p:nvCxnSpPr>
        <p:spPr>
          <a:xfrm>
            <a:off x="3554768" y="4081900"/>
            <a:ext cx="0" cy="292500"/>
          </a:xfrm>
          <a:prstGeom prst="straightConnector1">
            <a:avLst/>
          </a:prstGeom>
          <a:noFill/>
          <a:ln w="9525" cap="flat" cmpd="sng">
            <a:solidFill>
              <a:srgbClr val="00AAE8"/>
            </a:solidFill>
            <a:prstDash val="solid"/>
            <a:round/>
            <a:headEnd type="none" w="med" len="med"/>
            <a:tailEnd type="oval" w="med" len="med"/>
          </a:ln>
        </p:spPr>
      </p:cxnSp>
      <p:cxnSp>
        <p:nvCxnSpPr>
          <p:cNvPr id="209" name="Google Shape;209;p29"/>
          <p:cNvCxnSpPr/>
          <p:nvPr/>
        </p:nvCxnSpPr>
        <p:spPr>
          <a:xfrm>
            <a:off x="1279114" y="4081900"/>
            <a:ext cx="0" cy="292500"/>
          </a:xfrm>
          <a:prstGeom prst="straightConnector1">
            <a:avLst/>
          </a:prstGeom>
          <a:noFill/>
          <a:ln w="9525" cap="flat" cmpd="sng">
            <a:solidFill>
              <a:srgbClr val="00AAE8"/>
            </a:solidFill>
            <a:prstDash val="solid"/>
            <a:round/>
            <a:headEnd type="none" w="med" len="med"/>
            <a:tailEnd type="oval"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30"/>
          <p:cNvGrpSpPr/>
          <p:nvPr/>
        </p:nvGrpSpPr>
        <p:grpSpPr>
          <a:xfrm>
            <a:off x="165516" y="161535"/>
            <a:ext cx="2050009" cy="1135009"/>
            <a:chOff x="165516" y="121154"/>
            <a:chExt cx="2050009" cy="851278"/>
          </a:xfrm>
        </p:grpSpPr>
        <p:grpSp>
          <p:nvGrpSpPr>
            <p:cNvPr id="215" name="Google Shape;215;p30"/>
            <p:cNvGrpSpPr/>
            <p:nvPr/>
          </p:nvGrpSpPr>
          <p:grpSpPr>
            <a:xfrm>
              <a:off x="165516" y="121154"/>
              <a:ext cx="1565326" cy="851278"/>
              <a:chOff x="186449" y="121150"/>
              <a:chExt cx="1544476" cy="838449"/>
            </a:xfrm>
          </p:grpSpPr>
          <p:pic>
            <p:nvPicPr>
              <p:cNvPr id="216" name="Google Shape;216;p30"/>
              <p:cNvPicPr preferRelativeResize="0"/>
              <p:nvPr/>
            </p:nvPicPr>
            <p:blipFill rotWithShape="1">
              <a:blip r:embed="rId3">
                <a:alphaModFix/>
              </a:blip>
              <a:srcRect l="63033" t="52040" r="24757" b="34951"/>
              <a:stretch/>
            </p:blipFill>
            <p:spPr>
              <a:xfrm rot="5400000">
                <a:off x="75312" y="232287"/>
                <a:ext cx="838449" cy="616176"/>
              </a:xfrm>
              <a:prstGeom prst="rect">
                <a:avLst/>
              </a:prstGeom>
              <a:noFill/>
              <a:ln>
                <a:noFill/>
              </a:ln>
            </p:spPr>
          </p:pic>
          <p:pic>
            <p:nvPicPr>
              <p:cNvPr id="217" name="Google Shape;217;p30"/>
              <p:cNvPicPr preferRelativeResize="0"/>
              <p:nvPr/>
            </p:nvPicPr>
            <p:blipFill rotWithShape="1">
              <a:blip r:embed="rId3">
                <a:alphaModFix/>
              </a:blip>
              <a:srcRect l="63033" t="52040" r="24757" b="34951"/>
              <a:stretch/>
            </p:blipFill>
            <p:spPr>
              <a:xfrm rot="5400000">
                <a:off x="540387" y="232287"/>
                <a:ext cx="838449" cy="616176"/>
              </a:xfrm>
              <a:prstGeom prst="rect">
                <a:avLst/>
              </a:prstGeom>
              <a:noFill/>
              <a:ln>
                <a:noFill/>
              </a:ln>
            </p:spPr>
          </p:pic>
          <p:pic>
            <p:nvPicPr>
              <p:cNvPr id="218" name="Google Shape;218;p30"/>
              <p:cNvPicPr preferRelativeResize="0"/>
              <p:nvPr/>
            </p:nvPicPr>
            <p:blipFill rotWithShape="1">
              <a:blip r:embed="rId3">
                <a:alphaModFix/>
              </a:blip>
              <a:srcRect l="63033" t="52040" r="24757" b="34951"/>
              <a:stretch/>
            </p:blipFill>
            <p:spPr>
              <a:xfrm rot="5400000">
                <a:off x="1003612" y="232287"/>
                <a:ext cx="838449" cy="616176"/>
              </a:xfrm>
              <a:prstGeom prst="rect">
                <a:avLst/>
              </a:prstGeom>
              <a:noFill/>
              <a:ln>
                <a:noFill/>
              </a:ln>
            </p:spPr>
          </p:pic>
        </p:grpSp>
        <p:sp>
          <p:nvSpPr>
            <p:cNvPr id="219" name="Google Shape;219;p30"/>
            <p:cNvSpPr/>
            <p:nvPr/>
          </p:nvSpPr>
          <p:spPr>
            <a:xfrm>
              <a:off x="1478725" y="149875"/>
              <a:ext cx="736800" cy="7938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30"/>
          <p:cNvSpPr/>
          <p:nvPr/>
        </p:nvSpPr>
        <p:spPr>
          <a:xfrm>
            <a:off x="1730925" y="191300"/>
            <a:ext cx="736800" cy="1058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txBox="1"/>
          <p:nvPr/>
        </p:nvSpPr>
        <p:spPr>
          <a:xfrm>
            <a:off x="2113525" y="191300"/>
            <a:ext cx="7030500" cy="1058400"/>
          </a:xfrm>
          <a:prstGeom prst="rect">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400" b="1">
                <a:solidFill>
                  <a:srgbClr val="FFFFFF"/>
                </a:solidFill>
                <a:latin typeface="Calibri"/>
                <a:ea typeface="Calibri"/>
                <a:cs typeface="Calibri"/>
                <a:sym typeface="Calibri"/>
              </a:rPr>
              <a:t>LINHA DO TEMPO - CURRÍCULO PAULISTA</a:t>
            </a:r>
            <a:endParaRPr sz="2400" b="1">
              <a:solidFill>
                <a:srgbClr val="FFFFFF"/>
              </a:solidFill>
              <a:latin typeface="Calibri"/>
              <a:ea typeface="Calibri"/>
              <a:cs typeface="Calibri"/>
              <a:sym typeface="Calibri"/>
            </a:endParaRPr>
          </a:p>
        </p:txBody>
      </p:sp>
      <p:grpSp>
        <p:nvGrpSpPr>
          <p:cNvPr id="222" name="Google Shape;222;p30"/>
          <p:cNvGrpSpPr/>
          <p:nvPr/>
        </p:nvGrpSpPr>
        <p:grpSpPr>
          <a:xfrm>
            <a:off x="-173910" y="1296550"/>
            <a:ext cx="9530460" cy="5390625"/>
            <a:chOff x="-173910" y="1296550"/>
            <a:chExt cx="9530460" cy="5390625"/>
          </a:xfrm>
        </p:grpSpPr>
        <p:sp>
          <p:nvSpPr>
            <p:cNvPr id="223" name="Google Shape;223;p30"/>
            <p:cNvSpPr txBox="1"/>
            <p:nvPr/>
          </p:nvSpPr>
          <p:spPr>
            <a:xfrm>
              <a:off x="3347050" y="4885225"/>
              <a:ext cx="2599500" cy="65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Percurso Formativo</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(Discussão de currículo)</a:t>
              </a:r>
              <a:endParaRPr sz="1800">
                <a:latin typeface="Calibri"/>
                <a:ea typeface="Calibri"/>
                <a:cs typeface="Calibri"/>
                <a:sym typeface="Calibri"/>
              </a:endParaRPr>
            </a:p>
          </p:txBody>
        </p:sp>
        <p:sp>
          <p:nvSpPr>
            <p:cNvPr id="224" name="Google Shape;224;p30"/>
            <p:cNvSpPr/>
            <p:nvPr/>
          </p:nvSpPr>
          <p:spPr>
            <a:xfrm>
              <a:off x="328200" y="1920750"/>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25" name="Google Shape;225;p30"/>
            <p:cNvSpPr/>
            <p:nvPr/>
          </p:nvSpPr>
          <p:spPr>
            <a:xfrm>
              <a:off x="1239581"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26" name="Google Shape;226;p30"/>
            <p:cNvSpPr/>
            <p:nvPr/>
          </p:nvSpPr>
          <p:spPr>
            <a:xfrm>
              <a:off x="2181916"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27" name="Google Shape;227;p30"/>
            <p:cNvSpPr/>
            <p:nvPr/>
          </p:nvSpPr>
          <p:spPr>
            <a:xfrm>
              <a:off x="3406665"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28" name="Google Shape;228;p30"/>
            <p:cNvSpPr/>
            <p:nvPr/>
          </p:nvSpPr>
          <p:spPr>
            <a:xfrm>
              <a:off x="4326523"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29" name="Google Shape;229;p30"/>
            <p:cNvSpPr/>
            <p:nvPr/>
          </p:nvSpPr>
          <p:spPr>
            <a:xfrm>
              <a:off x="5246382"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30" name="Google Shape;230;p30"/>
            <p:cNvSpPr/>
            <p:nvPr/>
          </p:nvSpPr>
          <p:spPr>
            <a:xfrm>
              <a:off x="6166241"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31" name="Google Shape;231;p30"/>
            <p:cNvSpPr/>
            <p:nvPr/>
          </p:nvSpPr>
          <p:spPr>
            <a:xfrm>
              <a:off x="7086099"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32" name="Google Shape;232;p30"/>
            <p:cNvSpPr/>
            <p:nvPr/>
          </p:nvSpPr>
          <p:spPr>
            <a:xfrm>
              <a:off x="8005958" y="1903825"/>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33" name="Google Shape;233;p30"/>
            <p:cNvSpPr txBox="1"/>
            <p:nvPr/>
          </p:nvSpPr>
          <p:spPr>
            <a:xfrm>
              <a:off x="367300" y="2144237"/>
              <a:ext cx="6222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FEV</a:t>
              </a:r>
              <a:endParaRPr/>
            </a:p>
          </p:txBody>
        </p:sp>
        <p:sp>
          <p:nvSpPr>
            <p:cNvPr id="234" name="Google Shape;234;p30"/>
            <p:cNvSpPr txBox="1"/>
            <p:nvPr/>
          </p:nvSpPr>
          <p:spPr>
            <a:xfrm>
              <a:off x="1251962" y="2127337"/>
              <a:ext cx="6222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MAR</a:t>
              </a:r>
              <a:endParaRPr/>
            </a:p>
          </p:txBody>
        </p:sp>
        <p:sp>
          <p:nvSpPr>
            <p:cNvPr id="235" name="Google Shape;235;p30"/>
            <p:cNvSpPr txBox="1"/>
            <p:nvPr/>
          </p:nvSpPr>
          <p:spPr>
            <a:xfrm>
              <a:off x="2192350" y="2127325"/>
              <a:ext cx="6378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ABR</a:t>
              </a:r>
              <a:endParaRPr/>
            </a:p>
          </p:txBody>
        </p:sp>
        <p:sp>
          <p:nvSpPr>
            <p:cNvPr id="236" name="Google Shape;236;p30"/>
            <p:cNvSpPr txBox="1"/>
            <p:nvPr/>
          </p:nvSpPr>
          <p:spPr>
            <a:xfrm>
              <a:off x="3403575" y="2127325"/>
              <a:ext cx="6225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JUL</a:t>
              </a:r>
              <a:endParaRPr/>
            </a:p>
          </p:txBody>
        </p:sp>
        <p:sp>
          <p:nvSpPr>
            <p:cNvPr id="237" name="Google Shape;237;p30"/>
            <p:cNvSpPr txBox="1"/>
            <p:nvPr/>
          </p:nvSpPr>
          <p:spPr>
            <a:xfrm>
              <a:off x="4305375" y="2127262"/>
              <a:ext cx="6519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AGO</a:t>
              </a:r>
              <a:endParaRPr/>
            </a:p>
          </p:txBody>
        </p:sp>
        <p:sp>
          <p:nvSpPr>
            <p:cNvPr id="238" name="Google Shape;238;p30"/>
            <p:cNvSpPr txBox="1"/>
            <p:nvPr/>
          </p:nvSpPr>
          <p:spPr>
            <a:xfrm>
              <a:off x="5241638" y="2127337"/>
              <a:ext cx="6378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SET</a:t>
              </a:r>
              <a:endParaRPr/>
            </a:p>
          </p:txBody>
        </p:sp>
        <p:sp>
          <p:nvSpPr>
            <p:cNvPr id="239" name="Google Shape;239;p30"/>
            <p:cNvSpPr txBox="1"/>
            <p:nvPr/>
          </p:nvSpPr>
          <p:spPr>
            <a:xfrm>
              <a:off x="6163775" y="2127337"/>
              <a:ext cx="6519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OUT</a:t>
              </a:r>
              <a:endParaRPr/>
            </a:p>
          </p:txBody>
        </p:sp>
        <p:sp>
          <p:nvSpPr>
            <p:cNvPr id="240" name="Google Shape;240;p30"/>
            <p:cNvSpPr txBox="1"/>
            <p:nvPr/>
          </p:nvSpPr>
          <p:spPr>
            <a:xfrm>
              <a:off x="7044149" y="2127325"/>
              <a:ext cx="7368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NOV</a:t>
              </a:r>
              <a:endParaRPr/>
            </a:p>
          </p:txBody>
        </p:sp>
        <p:sp>
          <p:nvSpPr>
            <p:cNvPr id="241" name="Google Shape;241;p30"/>
            <p:cNvSpPr txBox="1"/>
            <p:nvPr/>
          </p:nvSpPr>
          <p:spPr>
            <a:xfrm>
              <a:off x="8018326" y="2127320"/>
              <a:ext cx="622200" cy="38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DEZ</a:t>
              </a:r>
              <a:endParaRPr/>
            </a:p>
          </p:txBody>
        </p:sp>
        <p:sp>
          <p:nvSpPr>
            <p:cNvPr id="242" name="Google Shape;242;p30"/>
            <p:cNvSpPr txBox="1"/>
            <p:nvPr/>
          </p:nvSpPr>
          <p:spPr>
            <a:xfrm>
              <a:off x="-173910" y="3306864"/>
              <a:ext cx="1651200" cy="80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Definição da</a:t>
              </a:r>
              <a:br>
                <a:rPr lang="pt-BR" sz="1800" i="0" u="none" strike="noStrike" cap="none">
                  <a:solidFill>
                    <a:srgbClr val="000000"/>
                  </a:solidFill>
                  <a:latin typeface="Calibri"/>
                  <a:ea typeface="Calibri"/>
                  <a:cs typeface="Calibri"/>
                  <a:sym typeface="Calibri"/>
                </a:rPr>
              </a:br>
              <a:r>
                <a:rPr lang="pt-BR" sz="1800" i="0" u="none" strike="noStrike" cap="none">
                  <a:solidFill>
                    <a:srgbClr val="000000"/>
                  </a:solidFill>
                  <a:latin typeface="Calibri"/>
                  <a:ea typeface="Calibri"/>
                  <a:cs typeface="Calibri"/>
                  <a:sym typeface="Calibri"/>
                </a:rPr>
                <a:t>estrutura de </a:t>
              </a:r>
              <a:br>
                <a:rPr lang="pt-BR" sz="1800" i="0" u="none" strike="noStrike" cap="none">
                  <a:solidFill>
                    <a:srgbClr val="000000"/>
                  </a:solidFill>
                  <a:latin typeface="Calibri"/>
                  <a:ea typeface="Calibri"/>
                  <a:cs typeface="Calibri"/>
                  <a:sym typeface="Calibri"/>
                </a:rPr>
              </a:br>
              <a:r>
                <a:rPr lang="pt-BR" sz="1800" i="0" u="none" strike="noStrike" cap="none">
                  <a:solidFill>
                    <a:srgbClr val="000000"/>
                  </a:solidFill>
                  <a:latin typeface="Calibri"/>
                  <a:ea typeface="Calibri"/>
                  <a:cs typeface="Calibri"/>
                  <a:sym typeface="Calibri"/>
                </a:rPr>
                <a:t>governança</a:t>
              </a:r>
              <a:endParaRPr sz="1800">
                <a:latin typeface="Calibri"/>
                <a:ea typeface="Calibri"/>
                <a:cs typeface="Calibri"/>
                <a:sym typeface="Calibri"/>
              </a:endParaRPr>
            </a:p>
          </p:txBody>
        </p:sp>
        <p:cxnSp>
          <p:nvCxnSpPr>
            <p:cNvPr id="243" name="Google Shape;243;p30"/>
            <p:cNvCxnSpPr>
              <a:stCxn id="224" idx="4"/>
              <a:endCxn id="242" idx="0"/>
            </p:cNvCxnSpPr>
            <p:nvPr/>
          </p:nvCxnSpPr>
          <p:spPr>
            <a:xfrm>
              <a:off x="651750" y="2633850"/>
              <a:ext cx="0" cy="6729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cxnSp>
          <p:nvCxnSpPr>
            <p:cNvPr id="244" name="Google Shape;244;p30"/>
            <p:cNvCxnSpPr>
              <a:stCxn id="225" idx="4"/>
              <a:endCxn id="245" idx="0"/>
            </p:cNvCxnSpPr>
            <p:nvPr/>
          </p:nvCxnSpPr>
          <p:spPr>
            <a:xfrm flipH="1">
              <a:off x="1560731" y="2616925"/>
              <a:ext cx="2400" cy="18717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cxnSp>
          <p:nvCxnSpPr>
            <p:cNvPr id="246" name="Google Shape;246;p30"/>
            <p:cNvCxnSpPr>
              <a:stCxn id="229" idx="4"/>
            </p:cNvCxnSpPr>
            <p:nvPr/>
          </p:nvCxnSpPr>
          <p:spPr>
            <a:xfrm>
              <a:off x="5569932" y="2616925"/>
              <a:ext cx="0" cy="4239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cxnSp>
          <p:nvCxnSpPr>
            <p:cNvPr id="247" name="Google Shape;247;p30"/>
            <p:cNvCxnSpPr>
              <a:stCxn id="228" idx="4"/>
              <a:endCxn id="223" idx="0"/>
            </p:cNvCxnSpPr>
            <p:nvPr/>
          </p:nvCxnSpPr>
          <p:spPr>
            <a:xfrm flipH="1">
              <a:off x="4646773" y="2616925"/>
              <a:ext cx="3300" cy="22683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cxnSp>
          <p:nvCxnSpPr>
            <p:cNvPr id="248" name="Google Shape;248;p30"/>
            <p:cNvCxnSpPr>
              <a:stCxn id="231" idx="4"/>
              <a:endCxn id="249" idx="0"/>
            </p:cNvCxnSpPr>
            <p:nvPr/>
          </p:nvCxnSpPr>
          <p:spPr>
            <a:xfrm flipH="1">
              <a:off x="7407549" y="2616925"/>
              <a:ext cx="2100" cy="669000"/>
            </a:xfrm>
            <a:prstGeom prst="straightConnector1">
              <a:avLst/>
            </a:prstGeom>
            <a:noFill/>
            <a:ln w="25400" cap="flat" cmpd="sng">
              <a:solidFill>
                <a:srgbClr val="FFC300"/>
              </a:solidFill>
              <a:prstDash val="solid"/>
              <a:round/>
              <a:headEnd type="none" w="sm" len="sm"/>
              <a:tailEnd type="triangle" w="med" len="med"/>
            </a:ln>
            <a:effectLst>
              <a:outerShdw blurRad="40000" dist="20000" dir="5400000" sx="1000" sy="1000" rotWithShape="0">
                <a:srgbClr val="000000"/>
              </a:outerShdw>
            </a:effectLst>
          </p:spPr>
        </p:cxnSp>
        <p:cxnSp>
          <p:nvCxnSpPr>
            <p:cNvPr id="250" name="Google Shape;250;p30"/>
            <p:cNvCxnSpPr>
              <a:stCxn id="232" idx="4"/>
              <a:endCxn id="251" idx="0"/>
            </p:cNvCxnSpPr>
            <p:nvPr/>
          </p:nvCxnSpPr>
          <p:spPr>
            <a:xfrm>
              <a:off x="8329508" y="2616925"/>
              <a:ext cx="2100" cy="21234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cxnSp>
          <p:nvCxnSpPr>
            <p:cNvPr id="252" name="Google Shape;252;p30"/>
            <p:cNvCxnSpPr>
              <a:stCxn id="230" idx="4"/>
              <a:endCxn id="253" idx="0"/>
            </p:cNvCxnSpPr>
            <p:nvPr/>
          </p:nvCxnSpPr>
          <p:spPr>
            <a:xfrm>
              <a:off x="6489791" y="2616925"/>
              <a:ext cx="0" cy="32646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45" name="Google Shape;245;p30"/>
            <p:cNvSpPr txBox="1"/>
            <p:nvPr/>
          </p:nvSpPr>
          <p:spPr>
            <a:xfrm>
              <a:off x="317700" y="4488677"/>
              <a:ext cx="2486100" cy="93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Dia D – BNCC</a:t>
              </a:r>
              <a:endParaRPr sz="600">
                <a:latin typeface="Calibri"/>
                <a:ea typeface="Calibri"/>
                <a:cs typeface="Calibri"/>
                <a:sym typeface="Calibri"/>
              </a:endParaRPr>
            </a:p>
            <a:p>
              <a:pPr marL="0" marR="0" lvl="0" indent="0" algn="ctr" rtl="0">
                <a:lnSpc>
                  <a:spcPct val="100000"/>
                </a:lnSpc>
                <a:spcBef>
                  <a:spcPts val="0"/>
                </a:spcBef>
                <a:spcAft>
                  <a:spcPts val="0"/>
                </a:spcAft>
                <a:buNone/>
              </a:pPr>
              <a:endParaRPr sz="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Discussão da BNCC nas escolas</a:t>
              </a:r>
              <a:endParaRPr sz="1800">
                <a:latin typeface="Calibri"/>
                <a:ea typeface="Calibri"/>
                <a:cs typeface="Calibri"/>
                <a:sym typeface="Calibri"/>
              </a:endParaRPr>
            </a:p>
          </p:txBody>
        </p:sp>
        <p:cxnSp>
          <p:nvCxnSpPr>
            <p:cNvPr id="254" name="Google Shape;254;p30"/>
            <p:cNvCxnSpPr>
              <a:stCxn id="226" idx="4"/>
            </p:cNvCxnSpPr>
            <p:nvPr/>
          </p:nvCxnSpPr>
          <p:spPr>
            <a:xfrm>
              <a:off x="2505466" y="2616925"/>
              <a:ext cx="0" cy="898500"/>
            </a:xfrm>
            <a:prstGeom prst="straightConnector1">
              <a:avLst/>
            </a:prstGeom>
            <a:noFill/>
            <a:ln w="19050" cap="flat" cmpd="sng">
              <a:solidFill>
                <a:srgbClr val="FFC300"/>
              </a:solidFill>
              <a:prstDash val="solid"/>
              <a:round/>
              <a:headEnd type="none" w="sm" len="sm"/>
              <a:tailEnd type="none" w="sm" len="sm"/>
            </a:ln>
          </p:spPr>
        </p:cxnSp>
        <p:cxnSp>
          <p:nvCxnSpPr>
            <p:cNvPr id="255" name="Google Shape;255;p30"/>
            <p:cNvCxnSpPr/>
            <p:nvPr/>
          </p:nvCxnSpPr>
          <p:spPr>
            <a:xfrm rot="10800000" flipH="1">
              <a:off x="2511575" y="3497600"/>
              <a:ext cx="1223100" cy="4800"/>
            </a:xfrm>
            <a:prstGeom prst="straightConnector1">
              <a:avLst/>
            </a:prstGeom>
            <a:noFill/>
            <a:ln w="19050" cap="flat" cmpd="sng">
              <a:solidFill>
                <a:srgbClr val="FFC300"/>
              </a:solidFill>
              <a:prstDash val="solid"/>
              <a:round/>
              <a:headEnd type="none" w="sm" len="sm"/>
              <a:tailEnd type="none" w="sm" len="sm"/>
            </a:ln>
          </p:spPr>
        </p:cxnSp>
        <p:cxnSp>
          <p:nvCxnSpPr>
            <p:cNvPr id="256" name="Google Shape;256;p30"/>
            <p:cNvCxnSpPr/>
            <p:nvPr/>
          </p:nvCxnSpPr>
          <p:spPr>
            <a:xfrm>
              <a:off x="3717913" y="2633852"/>
              <a:ext cx="0" cy="881400"/>
            </a:xfrm>
            <a:prstGeom prst="straightConnector1">
              <a:avLst/>
            </a:prstGeom>
            <a:noFill/>
            <a:ln w="19050" cap="flat" cmpd="sng">
              <a:solidFill>
                <a:srgbClr val="FFC300"/>
              </a:solidFill>
              <a:prstDash val="solid"/>
              <a:round/>
              <a:headEnd type="none" w="sm" len="sm"/>
              <a:tailEnd type="none" w="sm" len="sm"/>
            </a:ln>
          </p:spPr>
        </p:cxnSp>
        <p:cxnSp>
          <p:nvCxnSpPr>
            <p:cNvPr id="257" name="Google Shape;257;p30"/>
            <p:cNvCxnSpPr/>
            <p:nvPr/>
          </p:nvCxnSpPr>
          <p:spPr>
            <a:xfrm>
              <a:off x="3123127" y="3497598"/>
              <a:ext cx="0" cy="19560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58" name="Google Shape;258;p30"/>
            <p:cNvSpPr txBox="1"/>
            <p:nvPr/>
          </p:nvSpPr>
          <p:spPr>
            <a:xfrm>
              <a:off x="1181675" y="5816325"/>
              <a:ext cx="3882900" cy="80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Elaboração da versão 1 do Currículo Paulista</a:t>
              </a:r>
              <a:endParaRPr sz="600">
                <a:latin typeface="Calibri"/>
                <a:ea typeface="Calibri"/>
                <a:cs typeface="Calibri"/>
                <a:sym typeface="Calibri"/>
              </a:endParaRPr>
            </a:p>
            <a:p>
              <a:pPr marL="0" marR="0" lvl="0" indent="0" algn="ctr" rtl="0">
                <a:lnSpc>
                  <a:spcPct val="100000"/>
                </a:lnSpc>
                <a:spcBef>
                  <a:spcPts val="0"/>
                </a:spcBef>
                <a:spcAft>
                  <a:spcPts val="0"/>
                </a:spcAft>
                <a:buNone/>
              </a:pPr>
              <a:endParaRPr sz="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Discussão da BNCC nas escolas</a:t>
              </a:r>
              <a:endParaRPr sz="1800">
                <a:latin typeface="Calibri"/>
                <a:ea typeface="Calibri"/>
                <a:cs typeface="Calibri"/>
                <a:sym typeface="Calibri"/>
              </a:endParaRPr>
            </a:p>
          </p:txBody>
        </p:sp>
        <p:sp>
          <p:nvSpPr>
            <p:cNvPr id="259" name="Google Shape;259;p30"/>
            <p:cNvSpPr txBox="1"/>
            <p:nvPr/>
          </p:nvSpPr>
          <p:spPr>
            <a:xfrm>
              <a:off x="4650075" y="3064825"/>
              <a:ext cx="1851000" cy="126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Percurso Formativo</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(Discussão da versão 1)</a:t>
              </a:r>
              <a:endParaRPr sz="1800">
                <a:latin typeface="Calibri"/>
                <a:ea typeface="Calibri"/>
                <a:cs typeface="Calibri"/>
                <a:sym typeface="Calibri"/>
              </a:endParaRPr>
            </a:p>
            <a:p>
              <a:pPr marL="0" marR="0" lvl="0" indent="0" algn="ctr" rtl="0">
                <a:lnSpc>
                  <a:spcPct val="100000"/>
                </a:lnSpc>
                <a:spcBef>
                  <a:spcPts val="0"/>
                </a:spcBef>
                <a:spcAft>
                  <a:spcPts val="0"/>
                </a:spcAft>
                <a:buNone/>
              </a:pPr>
              <a:endParaRPr sz="18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Consulta Pública</a:t>
              </a:r>
              <a:endParaRPr sz="1800">
                <a:latin typeface="Calibri"/>
                <a:ea typeface="Calibri"/>
                <a:cs typeface="Calibri"/>
                <a:sym typeface="Calibri"/>
              </a:endParaRPr>
            </a:p>
          </p:txBody>
        </p:sp>
        <p:sp>
          <p:nvSpPr>
            <p:cNvPr id="253" name="Google Shape;253;p30"/>
            <p:cNvSpPr txBox="1"/>
            <p:nvPr/>
          </p:nvSpPr>
          <p:spPr>
            <a:xfrm>
              <a:off x="5246750" y="5881375"/>
              <a:ext cx="2486100" cy="80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Elaboração da versão 2</a:t>
              </a:r>
              <a:endParaRPr sz="600">
                <a:latin typeface="Calibri"/>
                <a:ea typeface="Calibri"/>
                <a:cs typeface="Calibri"/>
                <a:sym typeface="Calibri"/>
              </a:endParaRPr>
            </a:p>
            <a:p>
              <a:pPr marL="0" marR="0" lvl="0" indent="0" algn="ctr" rtl="0">
                <a:lnSpc>
                  <a:spcPct val="100000"/>
                </a:lnSpc>
                <a:spcBef>
                  <a:spcPts val="0"/>
                </a:spcBef>
                <a:spcAft>
                  <a:spcPts val="0"/>
                </a:spcAft>
                <a:buNone/>
              </a:pPr>
              <a:endParaRPr sz="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Seminários Regionais</a:t>
              </a:r>
              <a:endParaRPr sz="1800">
                <a:latin typeface="Calibri"/>
                <a:ea typeface="Calibri"/>
                <a:cs typeface="Calibri"/>
                <a:sym typeface="Calibri"/>
              </a:endParaRPr>
            </a:p>
          </p:txBody>
        </p:sp>
        <p:sp>
          <p:nvSpPr>
            <p:cNvPr id="249" name="Google Shape;249;p30"/>
            <p:cNvSpPr txBox="1"/>
            <p:nvPr/>
          </p:nvSpPr>
          <p:spPr>
            <a:xfrm>
              <a:off x="6546875" y="3286000"/>
              <a:ext cx="1721100" cy="1497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Sistematização</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dos resultados</a:t>
              </a:r>
              <a:endParaRPr sz="1800">
                <a:latin typeface="Calibri"/>
                <a:ea typeface="Calibri"/>
                <a:cs typeface="Calibri"/>
                <a:sym typeface="Calibri"/>
              </a:endParaRPr>
            </a:p>
            <a:p>
              <a:pPr marL="0" marR="0" lvl="0" indent="0" algn="ctr" rtl="0">
                <a:lnSpc>
                  <a:spcPct val="100000"/>
                </a:lnSpc>
                <a:spcBef>
                  <a:spcPts val="0"/>
                </a:spcBef>
                <a:spcAft>
                  <a:spcPts val="0"/>
                </a:spcAft>
                <a:buNone/>
              </a:pPr>
              <a:endParaRPr sz="18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Elaboração da versão 3</a:t>
              </a:r>
              <a:endParaRPr sz="1800" i="0" u="none" strike="noStrike" cap="none">
                <a:solidFill>
                  <a:srgbClr val="000000"/>
                </a:solidFill>
                <a:latin typeface="Calibri"/>
                <a:ea typeface="Calibri"/>
                <a:cs typeface="Calibri"/>
                <a:sym typeface="Calibri"/>
              </a:endParaRPr>
            </a:p>
          </p:txBody>
        </p:sp>
        <p:sp>
          <p:nvSpPr>
            <p:cNvPr id="251" name="Google Shape;251;p30"/>
            <p:cNvSpPr txBox="1"/>
            <p:nvPr/>
          </p:nvSpPr>
          <p:spPr>
            <a:xfrm>
              <a:off x="7306650" y="4740250"/>
              <a:ext cx="2049900" cy="80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Entrega do Currículo Paulista para o Conselho Estadual de Educação</a:t>
              </a:r>
              <a:endParaRPr sz="1800">
                <a:latin typeface="Calibri"/>
                <a:ea typeface="Calibri"/>
                <a:cs typeface="Calibri"/>
                <a:sym typeface="Calibri"/>
              </a:endParaRPr>
            </a:p>
          </p:txBody>
        </p:sp>
        <p:sp>
          <p:nvSpPr>
            <p:cNvPr id="260" name="Google Shape;260;p30"/>
            <p:cNvSpPr txBox="1"/>
            <p:nvPr/>
          </p:nvSpPr>
          <p:spPr>
            <a:xfrm>
              <a:off x="3817423" y="1296550"/>
              <a:ext cx="1418944" cy="8058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3600" b="1" i="0" u="none" strike="noStrike" cap="none">
                  <a:solidFill>
                    <a:srgbClr val="223165"/>
                  </a:solidFill>
                  <a:latin typeface="Arial"/>
                  <a:ea typeface="Arial"/>
                  <a:cs typeface="Arial"/>
                  <a:sym typeface="Arial"/>
                </a:rPr>
                <a:t>2018</a:t>
              </a:r>
              <a:endParaRPr sz="3600"/>
            </a:p>
          </p:txBody>
        </p:sp>
        <p:sp>
          <p:nvSpPr>
            <p:cNvPr id="261" name="Google Shape;261;p30"/>
            <p:cNvSpPr txBox="1"/>
            <p:nvPr/>
          </p:nvSpPr>
          <p:spPr>
            <a:xfrm>
              <a:off x="3000573" y="2085375"/>
              <a:ext cx="343800" cy="38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31"/>
          <p:cNvGrpSpPr/>
          <p:nvPr/>
        </p:nvGrpSpPr>
        <p:grpSpPr>
          <a:xfrm>
            <a:off x="165516" y="161535"/>
            <a:ext cx="2050009" cy="1135009"/>
            <a:chOff x="165516" y="121154"/>
            <a:chExt cx="2050009" cy="851278"/>
          </a:xfrm>
        </p:grpSpPr>
        <p:grpSp>
          <p:nvGrpSpPr>
            <p:cNvPr id="267" name="Google Shape;267;p31"/>
            <p:cNvGrpSpPr/>
            <p:nvPr/>
          </p:nvGrpSpPr>
          <p:grpSpPr>
            <a:xfrm>
              <a:off x="165516" y="121154"/>
              <a:ext cx="1565326" cy="851278"/>
              <a:chOff x="186449" y="121150"/>
              <a:chExt cx="1544476" cy="838449"/>
            </a:xfrm>
          </p:grpSpPr>
          <p:pic>
            <p:nvPicPr>
              <p:cNvPr id="268" name="Google Shape;268;p31"/>
              <p:cNvPicPr preferRelativeResize="0"/>
              <p:nvPr/>
            </p:nvPicPr>
            <p:blipFill rotWithShape="1">
              <a:blip r:embed="rId3">
                <a:alphaModFix/>
              </a:blip>
              <a:srcRect l="63033" t="52040" r="24757" b="34951"/>
              <a:stretch/>
            </p:blipFill>
            <p:spPr>
              <a:xfrm rot="5400000">
                <a:off x="75312" y="232287"/>
                <a:ext cx="838449" cy="616176"/>
              </a:xfrm>
              <a:prstGeom prst="rect">
                <a:avLst/>
              </a:prstGeom>
              <a:noFill/>
              <a:ln>
                <a:noFill/>
              </a:ln>
            </p:spPr>
          </p:pic>
          <p:pic>
            <p:nvPicPr>
              <p:cNvPr id="269" name="Google Shape;269;p31"/>
              <p:cNvPicPr preferRelativeResize="0"/>
              <p:nvPr/>
            </p:nvPicPr>
            <p:blipFill rotWithShape="1">
              <a:blip r:embed="rId3">
                <a:alphaModFix/>
              </a:blip>
              <a:srcRect l="63033" t="52040" r="24757" b="34951"/>
              <a:stretch/>
            </p:blipFill>
            <p:spPr>
              <a:xfrm rot="5400000">
                <a:off x="540387" y="232287"/>
                <a:ext cx="838449" cy="616176"/>
              </a:xfrm>
              <a:prstGeom prst="rect">
                <a:avLst/>
              </a:prstGeom>
              <a:noFill/>
              <a:ln>
                <a:noFill/>
              </a:ln>
            </p:spPr>
          </p:pic>
          <p:pic>
            <p:nvPicPr>
              <p:cNvPr id="270" name="Google Shape;270;p31"/>
              <p:cNvPicPr preferRelativeResize="0"/>
              <p:nvPr/>
            </p:nvPicPr>
            <p:blipFill rotWithShape="1">
              <a:blip r:embed="rId3">
                <a:alphaModFix/>
              </a:blip>
              <a:srcRect l="63033" t="52040" r="24757" b="34951"/>
              <a:stretch/>
            </p:blipFill>
            <p:spPr>
              <a:xfrm rot="5400000">
                <a:off x="1003612" y="232287"/>
                <a:ext cx="838449" cy="616176"/>
              </a:xfrm>
              <a:prstGeom prst="rect">
                <a:avLst/>
              </a:prstGeom>
              <a:noFill/>
              <a:ln>
                <a:noFill/>
              </a:ln>
            </p:spPr>
          </p:pic>
        </p:grpSp>
        <p:sp>
          <p:nvSpPr>
            <p:cNvPr id="271" name="Google Shape;271;p31"/>
            <p:cNvSpPr/>
            <p:nvPr/>
          </p:nvSpPr>
          <p:spPr>
            <a:xfrm>
              <a:off x="1478725" y="149875"/>
              <a:ext cx="736800" cy="7938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31"/>
          <p:cNvSpPr/>
          <p:nvPr/>
        </p:nvSpPr>
        <p:spPr>
          <a:xfrm>
            <a:off x="1730925" y="191300"/>
            <a:ext cx="736800" cy="1058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txBox="1"/>
          <p:nvPr/>
        </p:nvSpPr>
        <p:spPr>
          <a:xfrm>
            <a:off x="2113525" y="191300"/>
            <a:ext cx="7030500" cy="1058400"/>
          </a:xfrm>
          <a:prstGeom prst="rect">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400" b="1">
                <a:solidFill>
                  <a:srgbClr val="FFFFFF"/>
                </a:solidFill>
                <a:latin typeface="Calibri"/>
                <a:ea typeface="Calibri"/>
                <a:cs typeface="Calibri"/>
                <a:sym typeface="Calibri"/>
              </a:rPr>
              <a:t>LINHA DO TEMPO</a:t>
            </a:r>
            <a:r>
              <a:rPr lang="pt-BR" sz="2400" b="1">
                <a:solidFill>
                  <a:schemeClr val="lt1"/>
                </a:solidFill>
                <a:latin typeface="Calibri"/>
                <a:ea typeface="Calibri"/>
                <a:cs typeface="Calibri"/>
                <a:sym typeface="Calibri"/>
              </a:rPr>
              <a:t> - CURRÍCULO PAULISTA</a:t>
            </a:r>
            <a:endParaRPr sz="2400" b="1">
              <a:solidFill>
                <a:srgbClr val="FFFFFF"/>
              </a:solidFill>
              <a:latin typeface="Calibri"/>
              <a:ea typeface="Calibri"/>
              <a:cs typeface="Calibri"/>
              <a:sym typeface="Calibri"/>
            </a:endParaRPr>
          </a:p>
        </p:txBody>
      </p:sp>
      <p:grpSp>
        <p:nvGrpSpPr>
          <p:cNvPr id="274" name="Google Shape;274;p31"/>
          <p:cNvGrpSpPr/>
          <p:nvPr/>
        </p:nvGrpSpPr>
        <p:grpSpPr>
          <a:xfrm>
            <a:off x="614238" y="2089838"/>
            <a:ext cx="7915516" cy="4189969"/>
            <a:chOff x="660900" y="2610388"/>
            <a:chExt cx="7915516" cy="4189969"/>
          </a:xfrm>
        </p:grpSpPr>
        <p:sp>
          <p:nvSpPr>
            <p:cNvPr id="275" name="Google Shape;275;p31"/>
            <p:cNvSpPr/>
            <p:nvPr/>
          </p:nvSpPr>
          <p:spPr>
            <a:xfrm>
              <a:off x="5774963" y="2610388"/>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76" name="Google Shape;276;p31"/>
            <p:cNvSpPr/>
            <p:nvPr/>
          </p:nvSpPr>
          <p:spPr>
            <a:xfrm>
              <a:off x="7142263" y="2610388"/>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77" name="Google Shape;277;p31"/>
            <p:cNvSpPr/>
            <p:nvPr/>
          </p:nvSpPr>
          <p:spPr>
            <a:xfrm>
              <a:off x="4458488" y="2610388"/>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78" name="Google Shape;278;p31"/>
            <p:cNvSpPr/>
            <p:nvPr/>
          </p:nvSpPr>
          <p:spPr>
            <a:xfrm>
              <a:off x="3051613" y="2619488"/>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79" name="Google Shape;279;p31"/>
            <p:cNvSpPr txBox="1"/>
            <p:nvPr/>
          </p:nvSpPr>
          <p:spPr>
            <a:xfrm>
              <a:off x="2961175" y="2835200"/>
              <a:ext cx="828000" cy="28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JUN</a:t>
              </a:r>
              <a:endParaRPr/>
            </a:p>
          </p:txBody>
        </p:sp>
        <p:sp>
          <p:nvSpPr>
            <p:cNvPr id="280" name="Google Shape;280;p31"/>
            <p:cNvSpPr txBox="1"/>
            <p:nvPr/>
          </p:nvSpPr>
          <p:spPr>
            <a:xfrm>
              <a:off x="2300325" y="2770850"/>
              <a:ext cx="390600" cy="41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a:t>
              </a:r>
              <a:endParaRPr/>
            </a:p>
          </p:txBody>
        </p:sp>
        <p:cxnSp>
          <p:nvCxnSpPr>
            <p:cNvPr id="281" name="Google Shape;281;p31"/>
            <p:cNvCxnSpPr>
              <a:stCxn id="282" idx="4"/>
            </p:cNvCxnSpPr>
            <p:nvPr/>
          </p:nvCxnSpPr>
          <p:spPr>
            <a:xfrm>
              <a:off x="1463725" y="3323500"/>
              <a:ext cx="0" cy="910800"/>
            </a:xfrm>
            <a:prstGeom prst="straightConnector1">
              <a:avLst/>
            </a:prstGeom>
            <a:noFill/>
            <a:ln w="19050" cap="flat" cmpd="sng">
              <a:solidFill>
                <a:srgbClr val="FFC300"/>
              </a:solidFill>
              <a:prstDash val="solid"/>
              <a:round/>
              <a:headEnd type="none" w="sm" len="sm"/>
              <a:tailEnd type="none" w="sm" len="sm"/>
            </a:ln>
          </p:spPr>
        </p:cxnSp>
        <p:cxnSp>
          <p:nvCxnSpPr>
            <p:cNvPr id="283" name="Google Shape;283;p31"/>
            <p:cNvCxnSpPr/>
            <p:nvPr/>
          </p:nvCxnSpPr>
          <p:spPr>
            <a:xfrm>
              <a:off x="1463735" y="4234392"/>
              <a:ext cx="1933250" cy="0"/>
            </a:xfrm>
            <a:prstGeom prst="straightConnector1">
              <a:avLst/>
            </a:prstGeom>
            <a:noFill/>
            <a:ln w="19050" cap="flat" cmpd="sng">
              <a:solidFill>
                <a:srgbClr val="FFC300"/>
              </a:solidFill>
              <a:prstDash val="solid"/>
              <a:round/>
              <a:headEnd type="none" w="sm" len="sm"/>
              <a:tailEnd type="none" w="sm" len="sm"/>
            </a:ln>
          </p:spPr>
        </p:cxnSp>
        <p:cxnSp>
          <p:nvCxnSpPr>
            <p:cNvPr id="284" name="Google Shape;284;p31"/>
            <p:cNvCxnSpPr>
              <a:stCxn id="278" idx="4"/>
            </p:cNvCxnSpPr>
            <p:nvPr/>
          </p:nvCxnSpPr>
          <p:spPr>
            <a:xfrm flipH="1">
              <a:off x="3373963" y="3332588"/>
              <a:ext cx="1200" cy="901800"/>
            </a:xfrm>
            <a:prstGeom prst="straightConnector1">
              <a:avLst/>
            </a:prstGeom>
            <a:noFill/>
            <a:ln w="19050" cap="flat" cmpd="sng">
              <a:solidFill>
                <a:srgbClr val="FFC300"/>
              </a:solidFill>
              <a:prstDash val="solid"/>
              <a:round/>
              <a:headEnd type="none" w="sm" len="sm"/>
              <a:tailEnd type="none" w="sm" len="sm"/>
            </a:ln>
          </p:spPr>
        </p:cxnSp>
        <p:cxnSp>
          <p:nvCxnSpPr>
            <p:cNvPr id="285" name="Google Shape;285;p31"/>
            <p:cNvCxnSpPr>
              <a:endCxn id="286" idx="0"/>
            </p:cNvCxnSpPr>
            <p:nvPr/>
          </p:nvCxnSpPr>
          <p:spPr>
            <a:xfrm>
              <a:off x="2431200" y="4257257"/>
              <a:ext cx="0" cy="7611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86" name="Google Shape;286;p31"/>
            <p:cNvSpPr txBox="1"/>
            <p:nvPr/>
          </p:nvSpPr>
          <p:spPr>
            <a:xfrm>
              <a:off x="660900" y="5018357"/>
              <a:ext cx="3540600" cy="178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i="0" u="none" strike="noStrike" cap="none">
                  <a:solidFill>
                    <a:srgbClr val="000000"/>
                  </a:solidFill>
                  <a:latin typeface="Calibri"/>
                  <a:ea typeface="Calibri"/>
                  <a:cs typeface="Calibri"/>
                  <a:sym typeface="Calibri"/>
                </a:rPr>
                <a:t>Adequação do documento a partir do cotejo do Conselho Estadual de Educação</a:t>
              </a:r>
              <a:endParaRPr sz="18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pt-BR" sz="1800">
                  <a:latin typeface="Calibri"/>
                  <a:ea typeface="Calibri"/>
                  <a:cs typeface="Calibri"/>
                  <a:sym typeface="Calibri"/>
                </a:rPr>
                <a:t>Conselho emite parecer positivo ao Currículo Paulista</a:t>
              </a:r>
              <a:endParaRPr sz="1800">
                <a:latin typeface="Calibri"/>
                <a:ea typeface="Calibri"/>
                <a:cs typeface="Calibri"/>
                <a:sym typeface="Calibri"/>
              </a:endParaRPr>
            </a:p>
            <a:p>
              <a:pPr marL="0" marR="0" lvl="0" indent="0" algn="ctr" rtl="0">
                <a:lnSpc>
                  <a:spcPct val="100000"/>
                </a:lnSpc>
                <a:spcBef>
                  <a:spcPts val="0"/>
                </a:spcBef>
                <a:spcAft>
                  <a:spcPts val="0"/>
                </a:spcAft>
                <a:buNone/>
              </a:pPr>
              <a:endParaRPr sz="1800">
                <a:latin typeface="Calibri"/>
                <a:ea typeface="Calibri"/>
                <a:cs typeface="Calibri"/>
                <a:sym typeface="Calibri"/>
              </a:endParaRPr>
            </a:p>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7" name="Google Shape;287;p31"/>
            <p:cNvSpPr txBox="1"/>
            <p:nvPr/>
          </p:nvSpPr>
          <p:spPr>
            <a:xfrm>
              <a:off x="5829950" y="2826100"/>
              <a:ext cx="588000" cy="28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b="1">
                  <a:solidFill>
                    <a:srgbClr val="223165"/>
                  </a:solidFill>
                </a:rPr>
                <a:t>AGO</a:t>
              </a:r>
              <a:endParaRPr/>
            </a:p>
          </p:txBody>
        </p:sp>
        <p:cxnSp>
          <p:nvCxnSpPr>
            <p:cNvPr id="288" name="Google Shape;288;p31"/>
            <p:cNvCxnSpPr>
              <a:stCxn id="275" idx="4"/>
              <a:endCxn id="289" idx="0"/>
            </p:cNvCxnSpPr>
            <p:nvPr/>
          </p:nvCxnSpPr>
          <p:spPr>
            <a:xfrm>
              <a:off x="6098513" y="3323488"/>
              <a:ext cx="3900" cy="26334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89" name="Google Shape;289;p31"/>
            <p:cNvSpPr txBox="1"/>
            <p:nvPr/>
          </p:nvSpPr>
          <p:spPr>
            <a:xfrm>
              <a:off x="4642063" y="5956985"/>
              <a:ext cx="2920883" cy="69758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a:latin typeface="Calibri"/>
                  <a:ea typeface="Calibri"/>
                  <a:cs typeface="Calibri"/>
                  <a:sym typeface="Calibri"/>
                </a:rPr>
                <a:t>Homologação do Currículo Paulista</a:t>
              </a:r>
              <a:endParaRPr sz="1800">
                <a:latin typeface="Calibri"/>
                <a:ea typeface="Calibri"/>
                <a:cs typeface="Calibri"/>
                <a:sym typeface="Calibri"/>
              </a:endParaRPr>
            </a:p>
          </p:txBody>
        </p:sp>
        <p:sp>
          <p:nvSpPr>
            <p:cNvPr id="290" name="Google Shape;290;p31"/>
            <p:cNvSpPr txBox="1"/>
            <p:nvPr/>
          </p:nvSpPr>
          <p:spPr>
            <a:xfrm>
              <a:off x="6346832" y="4397754"/>
              <a:ext cx="2229584" cy="11079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a:latin typeface="Calibri"/>
                  <a:ea typeface="Calibri"/>
                  <a:cs typeface="Calibri"/>
                  <a:sym typeface="Calibri"/>
                </a:rPr>
                <a:t>Início das formações para o Currículo Paulista</a:t>
              </a:r>
              <a:endParaRPr sz="1800">
                <a:latin typeface="Calibri"/>
                <a:ea typeface="Calibri"/>
                <a:cs typeface="Calibri"/>
                <a:sym typeface="Calibri"/>
              </a:endParaRPr>
            </a:p>
          </p:txBody>
        </p:sp>
        <p:cxnSp>
          <p:nvCxnSpPr>
            <p:cNvPr id="291" name="Google Shape;291;p31"/>
            <p:cNvCxnSpPr>
              <a:stCxn id="276" idx="4"/>
            </p:cNvCxnSpPr>
            <p:nvPr/>
          </p:nvCxnSpPr>
          <p:spPr>
            <a:xfrm flipH="1">
              <a:off x="7461613" y="3323488"/>
              <a:ext cx="4200" cy="10101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92" name="Google Shape;292;p31"/>
            <p:cNvSpPr txBox="1"/>
            <p:nvPr/>
          </p:nvSpPr>
          <p:spPr>
            <a:xfrm>
              <a:off x="7165375" y="2826100"/>
              <a:ext cx="588000" cy="28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b="1">
                  <a:solidFill>
                    <a:srgbClr val="223165"/>
                  </a:solidFill>
                </a:rPr>
                <a:t>SET</a:t>
              </a:r>
              <a:endParaRPr/>
            </a:p>
          </p:txBody>
        </p:sp>
        <p:sp>
          <p:nvSpPr>
            <p:cNvPr id="293" name="Google Shape;293;p31"/>
            <p:cNvSpPr txBox="1"/>
            <p:nvPr/>
          </p:nvSpPr>
          <p:spPr>
            <a:xfrm>
              <a:off x="4458525" y="2826100"/>
              <a:ext cx="647100" cy="28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JU</a:t>
              </a:r>
              <a:r>
                <a:rPr lang="pt-BR" b="1">
                  <a:solidFill>
                    <a:srgbClr val="223165"/>
                  </a:solidFill>
                </a:rPr>
                <a:t>L</a:t>
              </a:r>
              <a:endParaRPr/>
            </a:p>
          </p:txBody>
        </p:sp>
        <p:cxnSp>
          <p:nvCxnSpPr>
            <p:cNvPr id="294" name="Google Shape;294;p31"/>
            <p:cNvCxnSpPr>
              <a:stCxn id="277" idx="4"/>
            </p:cNvCxnSpPr>
            <p:nvPr/>
          </p:nvCxnSpPr>
          <p:spPr>
            <a:xfrm>
              <a:off x="4782038" y="3323488"/>
              <a:ext cx="0" cy="1013700"/>
            </a:xfrm>
            <a:prstGeom prst="straightConnector1">
              <a:avLst/>
            </a:prstGeom>
            <a:noFill/>
            <a:ln w="25400" cap="flat" cmpd="sng">
              <a:solidFill>
                <a:srgbClr val="FFC300"/>
              </a:solidFill>
              <a:prstDash val="solid"/>
              <a:round/>
              <a:headEnd type="none" w="sm" len="sm"/>
              <a:tailEnd type="triangle" w="med" len="med"/>
            </a:ln>
            <a:effectLst>
              <a:outerShdw blurRad="40000" dist="50800" dir="5400000" sx="1000" sy="1000" rotWithShape="0">
                <a:srgbClr val="000000">
                  <a:alpha val="37650"/>
                </a:srgbClr>
              </a:outerShdw>
            </a:effectLst>
          </p:spPr>
        </p:cxnSp>
        <p:sp>
          <p:nvSpPr>
            <p:cNvPr id="295" name="Google Shape;295;p31"/>
            <p:cNvSpPr txBox="1"/>
            <p:nvPr/>
          </p:nvSpPr>
          <p:spPr>
            <a:xfrm>
              <a:off x="3181625" y="4370788"/>
              <a:ext cx="2920883" cy="6139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a:latin typeface="Calibri"/>
                  <a:ea typeface="Calibri"/>
                  <a:cs typeface="Calibri"/>
                  <a:sym typeface="Calibri"/>
                </a:rPr>
                <a:t>Construção dos materiais de apoio</a:t>
              </a:r>
              <a:endParaRPr sz="1800">
                <a:latin typeface="Calibri"/>
                <a:ea typeface="Calibri"/>
                <a:cs typeface="Calibri"/>
                <a:sym typeface="Calibri"/>
              </a:endParaRPr>
            </a:p>
          </p:txBody>
        </p:sp>
        <p:sp>
          <p:nvSpPr>
            <p:cNvPr id="282" name="Google Shape;282;p31"/>
            <p:cNvSpPr/>
            <p:nvPr/>
          </p:nvSpPr>
          <p:spPr>
            <a:xfrm>
              <a:off x="1140175" y="2610400"/>
              <a:ext cx="647100" cy="713100"/>
            </a:xfrm>
            <a:prstGeom prst="ellipse">
              <a:avLst/>
            </a:prstGeom>
            <a:noFill/>
            <a:ln w="28575" cap="flat" cmpd="sng">
              <a:solidFill>
                <a:srgbClr val="FFC300"/>
              </a:solidFill>
              <a:prstDash val="solid"/>
              <a:round/>
              <a:headEnd type="none" w="sm" len="sm"/>
              <a:tailEnd type="none" w="sm" len="sm"/>
            </a:ln>
            <a:effectLst>
              <a:outerShdw blurRad="40000" dist="50800" dir="5400000" sx="1000" sy="1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FFFFFF"/>
                </a:solidFill>
                <a:latin typeface="Arial"/>
                <a:ea typeface="Arial"/>
                <a:cs typeface="Arial"/>
                <a:sym typeface="Arial"/>
              </a:endParaRPr>
            </a:p>
          </p:txBody>
        </p:sp>
        <p:sp>
          <p:nvSpPr>
            <p:cNvPr id="296" name="Google Shape;296;p31"/>
            <p:cNvSpPr txBox="1"/>
            <p:nvPr/>
          </p:nvSpPr>
          <p:spPr>
            <a:xfrm>
              <a:off x="1095325" y="2826100"/>
              <a:ext cx="736800" cy="28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1" i="0" u="none" strike="noStrike" cap="none">
                  <a:solidFill>
                    <a:srgbClr val="223165"/>
                  </a:solidFill>
                  <a:latin typeface="Arial"/>
                  <a:ea typeface="Arial"/>
                  <a:cs typeface="Arial"/>
                  <a:sym typeface="Arial"/>
                </a:rPr>
                <a:t>JAN</a:t>
              </a:r>
              <a:endParaRPr/>
            </a:p>
          </p:txBody>
        </p:sp>
      </p:grpSp>
      <p:sp>
        <p:nvSpPr>
          <p:cNvPr id="297" name="Google Shape;297;p31"/>
          <p:cNvSpPr txBox="1"/>
          <p:nvPr/>
        </p:nvSpPr>
        <p:spPr>
          <a:xfrm>
            <a:off x="3817423" y="1296550"/>
            <a:ext cx="1419000" cy="80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3600" b="1" i="0" u="none" strike="noStrike" cap="none">
                <a:solidFill>
                  <a:srgbClr val="223165"/>
                </a:solidFill>
                <a:latin typeface="Arial"/>
                <a:ea typeface="Arial"/>
                <a:cs typeface="Arial"/>
                <a:sym typeface="Arial"/>
              </a:rPr>
              <a:t>201</a:t>
            </a:r>
            <a:r>
              <a:rPr lang="pt-BR" sz="3600" b="1">
                <a:solidFill>
                  <a:srgbClr val="223165"/>
                </a:solidFill>
              </a:rPr>
              <a:t>9</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25" y="-50"/>
            <a:ext cx="9144000" cy="6858000"/>
          </a:xfrm>
          <a:prstGeom prst="rect">
            <a:avLst/>
          </a:prstGeom>
          <a:solidFill>
            <a:srgbClr val="FFFFFF">
              <a:alpha val="6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4"/>
          <p:cNvPicPr preferRelativeResize="0"/>
          <p:nvPr/>
        </p:nvPicPr>
        <p:blipFill rotWithShape="1">
          <a:blip r:embed="rId3">
            <a:alphaModFix/>
          </a:blip>
          <a:srcRect l="6262" t="3344" r="5155"/>
          <a:stretch/>
        </p:blipFill>
        <p:spPr>
          <a:xfrm>
            <a:off x="0" y="50"/>
            <a:ext cx="9144000" cy="6857898"/>
          </a:xfrm>
          <a:prstGeom prst="rect">
            <a:avLst/>
          </a:prstGeom>
          <a:noFill/>
          <a:ln>
            <a:noFill/>
          </a:ln>
        </p:spPr>
      </p:pic>
      <p:sp>
        <p:nvSpPr>
          <p:cNvPr id="64" name="Google Shape;64;p14"/>
          <p:cNvSpPr/>
          <p:nvPr/>
        </p:nvSpPr>
        <p:spPr>
          <a:xfrm>
            <a:off x="0" y="50"/>
            <a:ext cx="9144000" cy="6858000"/>
          </a:xfrm>
          <a:prstGeom prst="rect">
            <a:avLst/>
          </a:prstGeom>
          <a:solidFill>
            <a:srgbClr val="FFFFFF">
              <a:alpha val="6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p:nvPr/>
        </p:nvSpPr>
        <p:spPr>
          <a:xfrm>
            <a:off x="3945873" y="2801600"/>
            <a:ext cx="3938400" cy="1254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4800" b="1">
                <a:latin typeface="Calibri"/>
                <a:ea typeface="Calibri"/>
                <a:cs typeface="Calibri"/>
                <a:sym typeface="Calibri"/>
              </a:rPr>
              <a:t>Acolhimento</a:t>
            </a:r>
            <a:endParaRPr sz="4800" b="1">
              <a:latin typeface="Calibri"/>
              <a:ea typeface="Calibri"/>
              <a:cs typeface="Calibri"/>
              <a:sym typeface="Calibri"/>
            </a:endParaRPr>
          </a:p>
        </p:txBody>
      </p:sp>
      <p:pic>
        <p:nvPicPr>
          <p:cNvPr id="66" name="Google Shape;66;p14"/>
          <p:cNvPicPr preferRelativeResize="0"/>
          <p:nvPr/>
        </p:nvPicPr>
        <p:blipFill>
          <a:blip r:embed="rId4">
            <a:alphaModFix/>
          </a:blip>
          <a:stretch>
            <a:fillRect/>
          </a:stretch>
        </p:blipFill>
        <p:spPr>
          <a:xfrm>
            <a:off x="148225" y="2535276"/>
            <a:ext cx="3318375" cy="1787450"/>
          </a:xfrm>
          <a:prstGeom prst="rect">
            <a:avLst/>
          </a:prstGeom>
          <a:noFill/>
          <a:ln>
            <a:noFill/>
          </a:ln>
        </p:spPr>
      </p:pic>
      <p:cxnSp>
        <p:nvCxnSpPr>
          <p:cNvPr id="67" name="Google Shape;67;p14"/>
          <p:cNvCxnSpPr/>
          <p:nvPr/>
        </p:nvCxnSpPr>
        <p:spPr>
          <a:xfrm>
            <a:off x="3669400" y="1700550"/>
            <a:ext cx="0" cy="345690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p:nvPr/>
        </p:nvSpPr>
        <p:spPr>
          <a:xfrm>
            <a:off x="421400" y="1760000"/>
            <a:ext cx="8311200" cy="112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400">
                <a:solidFill>
                  <a:schemeClr val="dk1"/>
                </a:solidFill>
                <a:latin typeface="Calibri"/>
                <a:ea typeface="Calibri"/>
                <a:cs typeface="Calibri"/>
                <a:sym typeface="Calibri"/>
              </a:rPr>
              <a:t>Em grupos, registrem suas expectativas para os próximos passos à implementação do Currículo Paulista.</a:t>
            </a:r>
            <a:endParaRPr sz="2400">
              <a:solidFill>
                <a:schemeClr val="dk1"/>
              </a:solidFill>
              <a:latin typeface="Calibri"/>
              <a:ea typeface="Calibri"/>
              <a:cs typeface="Calibri"/>
              <a:sym typeface="Calibri"/>
            </a:endParaRPr>
          </a:p>
        </p:txBody>
      </p:sp>
      <p:sp>
        <p:nvSpPr>
          <p:cNvPr id="303" name="Google Shape;303;p32"/>
          <p:cNvSpPr/>
          <p:nvPr/>
        </p:nvSpPr>
        <p:spPr>
          <a:xfrm>
            <a:off x="2082900" y="2742900"/>
            <a:ext cx="4978200" cy="53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2400" b="1" i="0" u="none" strike="noStrike" cap="none">
                <a:latin typeface="Calibri"/>
                <a:ea typeface="Calibri"/>
                <a:cs typeface="Calibri"/>
                <a:sym typeface="Calibri"/>
              </a:rPr>
              <a:t>LINHA DO TEMPO – Currículo Paulista</a:t>
            </a:r>
            <a:endParaRPr sz="2400" b="1">
              <a:latin typeface="Calibri"/>
              <a:ea typeface="Calibri"/>
              <a:cs typeface="Calibri"/>
              <a:sym typeface="Calibri"/>
            </a:endParaRPr>
          </a:p>
        </p:txBody>
      </p:sp>
      <p:grpSp>
        <p:nvGrpSpPr>
          <p:cNvPr id="304" name="Google Shape;304;p32"/>
          <p:cNvGrpSpPr/>
          <p:nvPr/>
        </p:nvGrpSpPr>
        <p:grpSpPr>
          <a:xfrm>
            <a:off x="421413" y="3295692"/>
            <a:ext cx="8311158" cy="907682"/>
            <a:chOff x="140979" y="205701"/>
            <a:chExt cx="11055012" cy="895503"/>
          </a:xfrm>
        </p:grpSpPr>
        <p:sp>
          <p:nvSpPr>
            <p:cNvPr id="305" name="Google Shape;305;p32"/>
            <p:cNvSpPr/>
            <p:nvPr/>
          </p:nvSpPr>
          <p:spPr>
            <a:xfrm>
              <a:off x="140980" y="205704"/>
              <a:ext cx="2099400" cy="895500"/>
            </a:xfrm>
            <a:prstGeom prst="homePlate">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06" name="Google Shape;306;p32"/>
            <p:cNvSpPr txBox="1"/>
            <p:nvPr/>
          </p:nvSpPr>
          <p:spPr>
            <a:xfrm>
              <a:off x="140979" y="205704"/>
              <a:ext cx="1571400" cy="895500"/>
            </a:xfrm>
            <a:prstGeom prst="rect">
              <a:avLst/>
            </a:prstGeom>
            <a:noFill/>
            <a:ln>
              <a:noFill/>
            </a:ln>
          </p:spPr>
          <p:txBody>
            <a:bodyPr spcFirstLastPara="1" wrap="square" lIns="106675"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2019</a:t>
              </a:r>
              <a:endParaRPr sz="2000" i="0" u="none" strike="noStrike" cap="none"/>
            </a:p>
          </p:txBody>
        </p:sp>
        <p:sp>
          <p:nvSpPr>
            <p:cNvPr id="307" name="Google Shape;307;p32"/>
            <p:cNvSpPr/>
            <p:nvPr/>
          </p:nvSpPr>
          <p:spPr>
            <a:xfrm>
              <a:off x="179251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08" name="Google Shape;308;p32"/>
            <p:cNvSpPr txBox="1"/>
            <p:nvPr/>
          </p:nvSpPr>
          <p:spPr>
            <a:xfrm>
              <a:off x="224029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2020</a:t>
              </a:r>
              <a:endParaRPr sz="2000" i="0" u="none" strike="noStrike" cap="none"/>
            </a:p>
          </p:txBody>
        </p:sp>
        <p:sp>
          <p:nvSpPr>
            <p:cNvPr id="309" name="Google Shape;309;p32"/>
            <p:cNvSpPr/>
            <p:nvPr/>
          </p:nvSpPr>
          <p:spPr>
            <a:xfrm>
              <a:off x="3583656"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10" name="Google Shape;310;p32"/>
            <p:cNvSpPr txBox="1"/>
            <p:nvPr/>
          </p:nvSpPr>
          <p:spPr>
            <a:xfrm>
              <a:off x="4031442"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2021</a:t>
              </a:r>
              <a:endParaRPr sz="2000" i="0" u="none" strike="noStrike" cap="none"/>
            </a:p>
          </p:txBody>
        </p:sp>
        <p:sp>
          <p:nvSpPr>
            <p:cNvPr id="311" name="Google Shape;311;p32"/>
            <p:cNvSpPr/>
            <p:nvPr/>
          </p:nvSpPr>
          <p:spPr>
            <a:xfrm>
              <a:off x="537480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12" name="Google Shape;312;p32"/>
            <p:cNvSpPr txBox="1"/>
            <p:nvPr/>
          </p:nvSpPr>
          <p:spPr>
            <a:xfrm>
              <a:off x="582258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2022</a:t>
              </a:r>
              <a:endParaRPr sz="2000" i="0" u="none" strike="noStrike" cap="none"/>
            </a:p>
          </p:txBody>
        </p:sp>
        <p:sp>
          <p:nvSpPr>
            <p:cNvPr id="313" name="Google Shape;313;p32"/>
            <p:cNvSpPr/>
            <p:nvPr/>
          </p:nvSpPr>
          <p:spPr>
            <a:xfrm>
              <a:off x="7165946"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14" name="Google Shape;314;p32"/>
            <p:cNvSpPr txBox="1"/>
            <p:nvPr/>
          </p:nvSpPr>
          <p:spPr>
            <a:xfrm>
              <a:off x="7613732"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2023</a:t>
              </a:r>
              <a:endParaRPr sz="2000" i="0" u="none" strike="noStrike" cap="none"/>
            </a:p>
          </p:txBody>
        </p:sp>
        <p:sp>
          <p:nvSpPr>
            <p:cNvPr id="315" name="Google Shape;315;p32"/>
            <p:cNvSpPr/>
            <p:nvPr/>
          </p:nvSpPr>
          <p:spPr>
            <a:xfrm>
              <a:off x="895709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16" name="Google Shape;316;p32"/>
            <p:cNvSpPr txBox="1"/>
            <p:nvPr/>
          </p:nvSpPr>
          <p:spPr>
            <a:xfrm>
              <a:off x="940487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2024</a:t>
              </a:r>
              <a:endParaRPr sz="2000" i="0" u="none" strike="noStrike" cap="none"/>
            </a:p>
          </p:txBody>
        </p:sp>
      </p:grpSp>
      <p:grpSp>
        <p:nvGrpSpPr>
          <p:cNvPr id="317" name="Google Shape;317;p32"/>
          <p:cNvGrpSpPr/>
          <p:nvPr/>
        </p:nvGrpSpPr>
        <p:grpSpPr>
          <a:xfrm>
            <a:off x="206075" y="182375"/>
            <a:ext cx="8956200" cy="1449100"/>
            <a:chOff x="206075" y="182375"/>
            <a:chExt cx="8956200" cy="1449100"/>
          </a:xfrm>
        </p:grpSpPr>
        <p:sp>
          <p:nvSpPr>
            <p:cNvPr id="318" name="Google Shape;318;p32"/>
            <p:cNvSpPr txBox="1"/>
            <p:nvPr/>
          </p:nvSpPr>
          <p:spPr>
            <a:xfrm>
              <a:off x="944850" y="922575"/>
              <a:ext cx="2388600" cy="7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3000" b="1">
                  <a:solidFill>
                    <a:srgbClr val="FFC300"/>
                  </a:solidFill>
                  <a:latin typeface="Calibri"/>
                  <a:ea typeface="Calibri"/>
                  <a:cs typeface="Calibri"/>
                  <a:sym typeface="Calibri"/>
                </a:rPr>
                <a:t>ATIVIDADE 1</a:t>
              </a:r>
              <a:endParaRPr sz="3000" b="1">
                <a:solidFill>
                  <a:srgbClr val="FFC300"/>
                </a:solidFill>
                <a:latin typeface="Calibri"/>
                <a:ea typeface="Calibri"/>
                <a:cs typeface="Calibri"/>
                <a:sym typeface="Calibri"/>
              </a:endParaRPr>
            </a:p>
          </p:txBody>
        </p:sp>
        <p:cxnSp>
          <p:nvCxnSpPr>
            <p:cNvPr id="319" name="Google Shape;319;p32"/>
            <p:cNvCxnSpPr/>
            <p:nvPr/>
          </p:nvCxnSpPr>
          <p:spPr>
            <a:xfrm>
              <a:off x="206075" y="1631467"/>
              <a:ext cx="8956200" cy="0"/>
            </a:xfrm>
            <a:prstGeom prst="straightConnector1">
              <a:avLst/>
            </a:prstGeom>
            <a:noFill/>
            <a:ln w="38100" cap="flat" cmpd="sng">
              <a:solidFill>
                <a:srgbClr val="00AAE8"/>
              </a:solidFill>
              <a:prstDash val="solid"/>
              <a:round/>
              <a:headEnd type="none" w="med" len="med"/>
              <a:tailEnd type="none" w="med" len="med"/>
            </a:ln>
          </p:spPr>
        </p:cxnSp>
        <p:pic>
          <p:nvPicPr>
            <p:cNvPr id="320" name="Google Shape;320;p32"/>
            <p:cNvPicPr preferRelativeResize="0"/>
            <p:nvPr/>
          </p:nvPicPr>
          <p:blipFill>
            <a:blip r:embed="rId3">
              <a:alphaModFix/>
            </a:blip>
            <a:stretch>
              <a:fillRect/>
            </a:stretch>
          </p:blipFill>
          <p:spPr>
            <a:xfrm>
              <a:off x="206075" y="182375"/>
              <a:ext cx="1292250" cy="1298289"/>
            </a:xfrm>
            <a:prstGeom prst="rect">
              <a:avLst/>
            </a:prstGeom>
            <a:noFill/>
            <a:ln>
              <a:noFill/>
            </a:ln>
          </p:spPr>
        </p:pic>
      </p:grpSp>
      <p:sp>
        <p:nvSpPr>
          <p:cNvPr id="321" name="Google Shape;321;p32"/>
          <p:cNvSpPr txBox="1"/>
          <p:nvPr/>
        </p:nvSpPr>
        <p:spPr>
          <a:xfrm>
            <a:off x="421425" y="4153225"/>
            <a:ext cx="1426500" cy="20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800">
                <a:solidFill>
                  <a:srgbClr val="000000"/>
                </a:solidFill>
                <a:latin typeface="Calibri"/>
                <a:ea typeface="Calibri"/>
                <a:cs typeface="Calibri"/>
                <a:sym typeface="Calibri"/>
              </a:rPr>
              <a:t>Elaboração do  materiais de apoio Currículo Paulista.</a:t>
            </a:r>
            <a:endParaRPr sz="1800">
              <a:solidFill>
                <a:srgbClr val="000000"/>
              </a:solidFill>
              <a:latin typeface="Calibri"/>
              <a:ea typeface="Calibri"/>
              <a:cs typeface="Calibri"/>
              <a:sym typeface="Calibri"/>
            </a:endParaRPr>
          </a:p>
          <a:p>
            <a:pPr marL="0" lvl="0" indent="0" algn="l" rtl="0">
              <a:spcBef>
                <a:spcPts val="0"/>
              </a:spcBef>
              <a:spcAft>
                <a:spcPts val="0"/>
              </a:spcAft>
              <a:buNone/>
            </a:pPr>
            <a:r>
              <a:rPr lang="pt-BR" sz="1800">
                <a:solidFill>
                  <a:srgbClr val="000000"/>
                </a:solidFill>
                <a:latin typeface="Calibri"/>
                <a:ea typeface="Calibri"/>
                <a:cs typeface="Calibri"/>
                <a:sym typeface="Calibri"/>
              </a:rPr>
              <a:t>Formação da equipe de educadores das redes.</a:t>
            </a:r>
            <a:endParaRPr sz="18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326" name="Google Shape;326;p33"/>
          <p:cNvGrpSpPr/>
          <p:nvPr/>
        </p:nvGrpSpPr>
        <p:grpSpPr>
          <a:xfrm>
            <a:off x="421413" y="1836758"/>
            <a:ext cx="8311158" cy="907682"/>
            <a:chOff x="140979" y="205701"/>
            <a:chExt cx="11055012" cy="895503"/>
          </a:xfrm>
        </p:grpSpPr>
        <p:sp>
          <p:nvSpPr>
            <p:cNvPr id="327" name="Google Shape;327;p33"/>
            <p:cNvSpPr/>
            <p:nvPr/>
          </p:nvSpPr>
          <p:spPr>
            <a:xfrm>
              <a:off x="140980" y="205704"/>
              <a:ext cx="2099400" cy="895500"/>
            </a:xfrm>
            <a:prstGeom prst="homePlate">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28" name="Google Shape;328;p33"/>
            <p:cNvSpPr txBox="1"/>
            <p:nvPr/>
          </p:nvSpPr>
          <p:spPr>
            <a:xfrm>
              <a:off x="140979" y="205704"/>
              <a:ext cx="1571400" cy="895500"/>
            </a:xfrm>
            <a:prstGeom prst="rect">
              <a:avLst/>
            </a:prstGeom>
            <a:noFill/>
            <a:ln>
              <a:noFill/>
            </a:ln>
          </p:spPr>
          <p:txBody>
            <a:bodyPr spcFirstLastPara="1" wrap="square" lIns="106675"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2019</a:t>
              </a:r>
              <a:endParaRPr sz="2000" i="0" u="none" strike="noStrike" cap="none"/>
            </a:p>
          </p:txBody>
        </p:sp>
        <p:sp>
          <p:nvSpPr>
            <p:cNvPr id="329" name="Google Shape;329;p33"/>
            <p:cNvSpPr/>
            <p:nvPr/>
          </p:nvSpPr>
          <p:spPr>
            <a:xfrm>
              <a:off x="179251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30" name="Google Shape;330;p33"/>
            <p:cNvSpPr txBox="1"/>
            <p:nvPr/>
          </p:nvSpPr>
          <p:spPr>
            <a:xfrm>
              <a:off x="224029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2020</a:t>
              </a:r>
              <a:endParaRPr sz="2000" i="0" u="none" strike="noStrike" cap="none"/>
            </a:p>
          </p:txBody>
        </p:sp>
        <p:sp>
          <p:nvSpPr>
            <p:cNvPr id="331" name="Google Shape;331;p33"/>
            <p:cNvSpPr/>
            <p:nvPr/>
          </p:nvSpPr>
          <p:spPr>
            <a:xfrm>
              <a:off x="3583656"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32" name="Google Shape;332;p33"/>
            <p:cNvSpPr txBox="1"/>
            <p:nvPr/>
          </p:nvSpPr>
          <p:spPr>
            <a:xfrm>
              <a:off x="4031442"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2021</a:t>
              </a:r>
              <a:endParaRPr sz="2000" i="0" u="none" strike="noStrike" cap="none"/>
            </a:p>
          </p:txBody>
        </p:sp>
        <p:sp>
          <p:nvSpPr>
            <p:cNvPr id="333" name="Google Shape;333;p33"/>
            <p:cNvSpPr/>
            <p:nvPr/>
          </p:nvSpPr>
          <p:spPr>
            <a:xfrm>
              <a:off x="537480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34" name="Google Shape;334;p33"/>
            <p:cNvSpPr txBox="1"/>
            <p:nvPr/>
          </p:nvSpPr>
          <p:spPr>
            <a:xfrm>
              <a:off x="582258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2022</a:t>
              </a:r>
              <a:endParaRPr sz="2000" i="0" u="none" strike="noStrike" cap="none"/>
            </a:p>
          </p:txBody>
        </p:sp>
        <p:sp>
          <p:nvSpPr>
            <p:cNvPr id="335" name="Google Shape;335;p33"/>
            <p:cNvSpPr/>
            <p:nvPr/>
          </p:nvSpPr>
          <p:spPr>
            <a:xfrm>
              <a:off x="7165946"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36" name="Google Shape;336;p33"/>
            <p:cNvSpPr txBox="1"/>
            <p:nvPr/>
          </p:nvSpPr>
          <p:spPr>
            <a:xfrm>
              <a:off x="7613732"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2023</a:t>
              </a:r>
              <a:endParaRPr sz="2000" i="0" u="none" strike="noStrike" cap="none"/>
            </a:p>
          </p:txBody>
        </p:sp>
        <p:sp>
          <p:nvSpPr>
            <p:cNvPr id="337" name="Google Shape;337;p33"/>
            <p:cNvSpPr/>
            <p:nvPr/>
          </p:nvSpPr>
          <p:spPr>
            <a:xfrm>
              <a:off x="8957091" y="205701"/>
              <a:ext cx="2238900" cy="895500"/>
            </a:xfrm>
            <a:prstGeom prst="chevron">
              <a:avLst>
                <a:gd name="adj" fmla="val 50000"/>
              </a:avLst>
            </a:prstGeom>
            <a:noFill/>
            <a:ln w="28575" cap="flat" cmpd="sng">
              <a:solidFill>
                <a:srgbClr val="FFC3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338" name="Google Shape;338;p33"/>
            <p:cNvSpPr txBox="1"/>
            <p:nvPr/>
          </p:nvSpPr>
          <p:spPr>
            <a:xfrm>
              <a:off x="9404877" y="205701"/>
              <a:ext cx="1343400" cy="895500"/>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rgbClr val="FFFFFF"/>
                </a:buClr>
                <a:buSzPts val="2000"/>
                <a:buFont typeface="Trebuchet MS"/>
                <a:buNone/>
              </a:pPr>
              <a:r>
                <a:rPr lang="pt-BR" sz="2000" i="0" u="none" strike="noStrike" cap="none"/>
                <a:t>2024</a:t>
              </a:r>
              <a:endParaRPr sz="2000" i="0" u="none" strike="noStrike" cap="none"/>
            </a:p>
          </p:txBody>
        </p:sp>
      </p:grpSp>
      <p:graphicFrame>
        <p:nvGraphicFramePr>
          <p:cNvPr id="339" name="Google Shape;339;p33"/>
          <p:cNvGraphicFramePr/>
          <p:nvPr/>
        </p:nvGraphicFramePr>
        <p:xfrm>
          <a:off x="421427" y="3058711"/>
          <a:ext cx="3000000" cy="3000000"/>
        </p:xfrm>
        <a:graphic>
          <a:graphicData uri="http://schemas.openxmlformats.org/drawingml/2006/table">
            <a:tbl>
              <a:tblPr firstRow="1" bandRow="1">
                <a:noFill/>
                <a:tableStyleId>{4CC249B6-33B3-41A1-B123-8313CE9A2985}</a:tableStyleId>
              </a:tblPr>
              <a:tblGrid>
                <a:gridCol w="1209100">
                  <a:extLst>
                    <a:ext uri="{9D8B030D-6E8A-4147-A177-3AD203B41FA5}">
                      <a16:colId xmlns:a16="http://schemas.microsoft.com/office/drawing/2014/main" val="20000"/>
                    </a:ext>
                  </a:extLst>
                </a:gridCol>
                <a:gridCol w="1534475">
                  <a:extLst>
                    <a:ext uri="{9D8B030D-6E8A-4147-A177-3AD203B41FA5}">
                      <a16:colId xmlns:a16="http://schemas.microsoft.com/office/drawing/2014/main" val="20001"/>
                    </a:ext>
                  </a:extLst>
                </a:gridCol>
                <a:gridCol w="1407000">
                  <a:extLst>
                    <a:ext uri="{9D8B030D-6E8A-4147-A177-3AD203B41FA5}">
                      <a16:colId xmlns:a16="http://schemas.microsoft.com/office/drawing/2014/main" val="20002"/>
                    </a:ext>
                  </a:extLst>
                </a:gridCol>
                <a:gridCol w="1310525">
                  <a:extLst>
                    <a:ext uri="{9D8B030D-6E8A-4147-A177-3AD203B41FA5}">
                      <a16:colId xmlns:a16="http://schemas.microsoft.com/office/drawing/2014/main" val="20003"/>
                    </a:ext>
                  </a:extLst>
                </a:gridCol>
                <a:gridCol w="1365275">
                  <a:extLst>
                    <a:ext uri="{9D8B030D-6E8A-4147-A177-3AD203B41FA5}">
                      <a16:colId xmlns:a16="http://schemas.microsoft.com/office/drawing/2014/main" val="20004"/>
                    </a:ext>
                  </a:extLst>
                </a:gridCol>
                <a:gridCol w="1365275">
                  <a:extLst>
                    <a:ext uri="{9D8B030D-6E8A-4147-A177-3AD203B41FA5}">
                      <a16:colId xmlns:a16="http://schemas.microsoft.com/office/drawing/2014/main" val="20005"/>
                    </a:ext>
                  </a:extLst>
                </a:gridCol>
              </a:tblGrid>
              <a:tr h="2212025">
                <a:tc>
                  <a:txBody>
                    <a:bodyPr/>
                    <a:lstStyle/>
                    <a:p>
                      <a:pPr marL="0" marR="0" lvl="0" indent="0" algn="l" rtl="0">
                        <a:spcBef>
                          <a:spcPts val="0"/>
                        </a:spcBef>
                        <a:spcAft>
                          <a:spcPts val="0"/>
                        </a:spcAft>
                        <a:buNone/>
                      </a:pPr>
                      <a:r>
                        <a:rPr lang="pt-BR" sz="1600" u="none" strike="noStrike" cap="none">
                          <a:latin typeface="Calibri"/>
                          <a:ea typeface="Calibri"/>
                          <a:cs typeface="Calibri"/>
                          <a:sym typeface="Calibri"/>
                        </a:rPr>
                        <a:t>Elaboração do materiais de apoio Currículo Paulista.</a:t>
                      </a:r>
                      <a:endParaRPr sz="1600" u="none" strike="noStrike" cap="none">
                        <a:latin typeface="Calibri"/>
                        <a:ea typeface="Calibri"/>
                        <a:cs typeface="Calibri"/>
                        <a:sym typeface="Calibri"/>
                      </a:endParaRPr>
                    </a:p>
                    <a:p>
                      <a:pPr marL="0" marR="0" lvl="0" indent="0" algn="l" rtl="0">
                        <a:spcBef>
                          <a:spcPts val="0"/>
                        </a:spcBef>
                        <a:spcAft>
                          <a:spcPts val="0"/>
                        </a:spcAft>
                        <a:buNone/>
                      </a:pPr>
                      <a:r>
                        <a:rPr lang="pt-BR" sz="1600">
                          <a:latin typeface="Calibri"/>
                          <a:ea typeface="Calibri"/>
                          <a:cs typeface="Calibri"/>
                          <a:sym typeface="Calibri"/>
                        </a:rPr>
                        <a:t>Formação da equipe de educadores das redes.</a:t>
                      </a: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Implementação do Currículo Paulista.</a:t>
                      </a:r>
                      <a:endParaRPr sz="1600">
                        <a:latin typeface="Calibri"/>
                        <a:ea typeface="Calibri"/>
                        <a:cs typeface="Calibri"/>
                        <a:sym typeface="Calibri"/>
                      </a:endParaRPr>
                    </a:p>
                    <a:p>
                      <a:pPr marL="0" marR="0" lvl="0" indent="0" algn="l" rtl="0">
                        <a:spcBef>
                          <a:spcPts val="0"/>
                        </a:spcBef>
                        <a:spcAft>
                          <a:spcPts val="0"/>
                        </a:spcAft>
                        <a:buNone/>
                      </a:pPr>
                      <a:r>
                        <a:rPr lang="pt-BR" sz="1600">
                          <a:latin typeface="Calibri"/>
                          <a:ea typeface="Calibri"/>
                          <a:cs typeface="Calibri"/>
                          <a:sym typeface="Calibri"/>
                        </a:rPr>
                        <a:t>Reavaliar os documentos curriculares das redes.</a:t>
                      </a:r>
                      <a:endParaRPr sz="1600">
                        <a:latin typeface="Calibri"/>
                        <a:ea typeface="Calibri"/>
                        <a:cs typeface="Calibri"/>
                        <a:sym typeface="Calibri"/>
                      </a:endParaRPr>
                    </a:p>
                    <a:p>
                      <a:pPr marL="0" marR="0" lvl="0" indent="0" algn="l" rtl="0">
                        <a:spcBef>
                          <a:spcPts val="0"/>
                        </a:spcBef>
                        <a:spcAft>
                          <a:spcPts val="0"/>
                        </a:spcAft>
                        <a:buNone/>
                      </a:pPr>
                      <a:endParaRPr sz="1600">
                        <a:latin typeface="Calibri"/>
                        <a:ea typeface="Calibri"/>
                        <a:cs typeface="Calibri"/>
                        <a:sym typeface="Calibri"/>
                      </a:endParaRPr>
                    </a:p>
                    <a:p>
                      <a:pPr marL="0" marR="0" lvl="0" indent="0" algn="l" rtl="0">
                        <a:spcBef>
                          <a:spcPts val="0"/>
                        </a:spcBef>
                        <a:spcAft>
                          <a:spcPts val="0"/>
                        </a:spcAft>
                        <a:buNone/>
                      </a:pPr>
                      <a:r>
                        <a:rPr lang="pt-BR" sz="1600">
                          <a:latin typeface="Calibri"/>
                          <a:ea typeface="Calibri"/>
                          <a:cs typeface="Calibri"/>
                          <a:sym typeface="Calibri"/>
                        </a:rPr>
                        <a:t>Reelaboração do PPP da escola.</a:t>
                      </a: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Continuidade das formações dos professores.</a:t>
                      </a:r>
                      <a:endParaRPr sz="1600">
                        <a:latin typeface="Calibri"/>
                        <a:ea typeface="Calibri"/>
                        <a:cs typeface="Calibri"/>
                        <a:sym typeface="Calibri"/>
                      </a:endParaRPr>
                    </a:p>
                    <a:p>
                      <a:pPr marL="0" marR="0" lvl="0" indent="0" algn="l" rtl="0">
                        <a:spcBef>
                          <a:spcPts val="0"/>
                        </a:spcBef>
                        <a:spcAft>
                          <a:spcPts val="0"/>
                        </a:spcAft>
                        <a:buNone/>
                      </a:pPr>
                      <a:r>
                        <a:rPr lang="pt-BR" sz="1600">
                          <a:latin typeface="Calibri"/>
                          <a:ea typeface="Calibri"/>
                          <a:cs typeface="Calibri"/>
                          <a:sym typeface="Calibri"/>
                        </a:rPr>
                        <a:t> Acompanhamento das ações de formação.</a:t>
                      </a:r>
                      <a:endParaRPr sz="1600">
                        <a:latin typeface="Calibri"/>
                        <a:ea typeface="Calibri"/>
                        <a:cs typeface="Calibri"/>
                        <a:sym typeface="Calibri"/>
                      </a:endParaRPr>
                    </a:p>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1ª Revisão da BNCC</a:t>
                      </a:r>
                      <a:endParaRPr sz="1600">
                        <a:latin typeface="Calibri"/>
                        <a:ea typeface="Calibri"/>
                        <a:cs typeface="Calibri"/>
                        <a:sym typeface="Calibri"/>
                      </a:endParaRPr>
                    </a:p>
                    <a:p>
                      <a:pPr marL="0" marR="0" lvl="0" indent="0" algn="l" rtl="0">
                        <a:spcBef>
                          <a:spcPts val="0"/>
                        </a:spcBef>
                        <a:spcAft>
                          <a:spcPts val="0"/>
                        </a:spcAft>
                        <a:buNone/>
                      </a:pPr>
                      <a:endParaRPr sz="1600">
                        <a:latin typeface="Calibri"/>
                        <a:ea typeface="Calibri"/>
                        <a:cs typeface="Calibri"/>
                        <a:sym typeface="Calibri"/>
                      </a:endParaRPr>
                    </a:p>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Revisão do Currículo Paulista (ação prevista).</a:t>
                      </a: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Revisão do Plano Nacional de Educação</a:t>
                      </a:r>
                      <a:endParaRPr sz="1600">
                        <a:latin typeface="Calibri"/>
                        <a:ea typeface="Calibri"/>
                        <a:cs typeface="Calibri"/>
                        <a:sym typeface="Calibri"/>
                      </a:endParaRPr>
                    </a:p>
                  </a:txBody>
                  <a:tcPr marL="91450" marR="91450" marT="60975" marB="60975"/>
                </a:tc>
                <a:extLst>
                  <a:ext uri="{0D108BD9-81ED-4DB2-BD59-A6C34878D82A}">
                    <a16:rowId xmlns:a16="http://schemas.microsoft.com/office/drawing/2014/main" val="10000"/>
                  </a:ext>
                </a:extLst>
              </a:tr>
              <a:tr h="575525">
                <a:tc>
                  <a:txBody>
                    <a:bodyPr/>
                    <a:lstStyle/>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r>
                        <a:rPr lang="pt-BR" sz="1600">
                          <a:latin typeface="Calibri"/>
                          <a:ea typeface="Calibri"/>
                          <a:cs typeface="Calibri"/>
                          <a:sym typeface="Calibri"/>
                        </a:rPr>
                        <a:t>Formação dos professores</a:t>
                      </a: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tc>
                  <a:txBody>
                    <a:bodyPr/>
                    <a:lstStyle/>
                    <a:p>
                      <a:pPr marL="0" marR="0" lvl="0" indent="0" algn="l" rtl="0">
                        <a:spcBef>
                          <a:spcPts val="0"/>
                        </a:spcBef>
                        <a:spcAft>
                          <a:spcPts val="0"/>
                        </a:spcAft>
                        <a:buNone/>
                      </a:pPr>
                      <a:endParaRPr sz="1600">
                        <a:latin typeface="Calibri"/>
                        <a:ea typeface="Calibri"/>
                        <a:cs typeface="Calibri"/>
                        <a:sym typeface="Calibri"/>
                      </a:endParaRPr>
                    </a:p>
                  </a:txBody>
                  <a:tcPr marL="91450" marR="91450" marT="60975" marB="60975"/>
                </a:tc>
                <a:extLst>
                  <a:ext uri="{0D108BD9-81ED-4DB2-BD59-A6C34878D82A}">
                    <a16:rowId xmlns:a16="http://schemas.microsoft.com/office/drawing/2014/main" val="10001"/>
                  </a:ext>
                </a:extLst>
              </a:tr>
            </a:tbl>
          </a:graphicData>
        </a:graphic>
      </p:graphicFrame>
      <p:grpSp>
        <p:nvGrpSpPr>
          <p:cNvPr id="340" name="Google Shape;340;p33"/>
          <p:cNvGrpSpPr/>
          <p:nvPr/>
        </p:nvGrpSpPr>
        <p:grpSpPr>
          <a:xfrm>
            <a:off x="206075" y="182375"/>
            <a:ext cx="8956200" cy="1449100"/>
            <a:chOff x="206075" y="182375"/>
            <a:chExt cx="8956200" cy="1449100"/>
          </a:xfrm>
        </p:grpSpPr>
        <p:sp>
          <p:nvSpPr>
            <p:cNvPr id="341" name="Google Shape;341;p33"/>
            <p:cNvSpPr txBox="1"/>
            <p:nvPr/>
          </p:nvSpPr>
          <p:spPr>
            <a:xfrm>
              <a:off x="944850" y="922575"/>
              <a:ext cx="2388600" cy="7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3000" b="1">
                  <a:solidFill>
                    <a:srgbClr val="FFC300"/>
                  </a:solidFill>
                  <a:latin typeface="Calibri"/>
                  <a:ea typeface="Calibri"/>
                  <a:cs typeface="Calibri"/>
                  <a:sym typeface="Calibri"/>
                </a:rPr>
                <a:t>ATIVIDADE 1</a:t>
              </a:r>
              <a:endParaRPr sz="3000" b="1">
                <a:solidFill>
                  <a:srgbClr val="FFC300"/>
                </a:solidFill>
                <a:latin typeface="Calibri"/>
                <a:ea typeface="Calibri"/>
                <a:cs typeface="Calibri"/>
                <a:sym typeface="Calibri"/>
              </a:endParaRPr>
            </a:p>
          </p:txBody>
        </p:sp>
        <p:cxnSp>
          <p:nvCxnSpPr>
            <p:cNvPr id="342" name="Google Shape;342;p33"/>
            <p:cNvCxnSpPr/>
            <p:nvPr/>
          </p:nvCxnSpPr>
          <p:spPr>
            <a:xfrm>
              <a:off x="206075" y="1631467"/>
              <a:ext cx="8956200" cy="0"/>
            </a:xfrm>
            <a:prstGeom prst="straightConnector1">
              <a:avLst/>
            </a:prstGeom>
            <a:noFill/>
            <a:ln w="38100" cap="flat" cmpd="sng">
              <a:solidFill>
                <a:srgbClr val="00AAE8"/>
              </a:solidFill>
              <a:prstDash val="solid"/>
              <a:round/>
              <a:headEnd type="none" w="med" len="med"/>
              <a:tailEnd type="none" w="med" len="med"/>
            </a:ln>
          </p:spPr>
        </p:cxnSp>
        <p:pic>
          <p:nvPicPr>
            <p:cNvPr id="343" name="Google Shape;343;p33"/>
            <p:cNvPicPr preferRelativeResize="0"/>
            <p:nvPr/>
          </p:nvPicPr>
          <p:blipFill>
            <a:blip r:embed="rId3">
              <a:alphaModFix/>
            </a:blip>
            <a:stretch>
              <a:fillRect/>
            </a:stretch>
          </p:blipFill>
          <p:spPr>
            <a:xfrm>
              <a:off x="206075" y="182375"/>
              <a:ext cx="1292250" cy="1298289"/>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4"/>
          <p:cNvSpPr txBox="1"/>
          <p:nvPr/>
        </p:nvSpPr>
        <p:spPr>
          <a:xfrm>
            <a:off x="742625" y="1989767"/>
            <a:ext cx="76497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a:solidFill>
                  <a:schemeClr val="dk1"/>
                </a:solidFill>
                <a:latin typeface="Calibri"/>
                <a:ea typeface="Calibri"/>
                <a:cs typeface="Calibri"/>
                <a:sym typeface="Calibri"/>
              </a:rPr>
              <a:t>O que sabemos e o que precisamos saber sobre o Currículo Paulista:</a:t>
            </a:r>
            <a:endParaRPr sz="2400">
              <a:solidFill>
                <a:schemeClr val="dk1"/>
              </a:solidFill>
              <a:latin typeface="Calibri"/>
              <a:ea typeface="Calibri"/>
              <a:cs typeface="Calibri"/>
              <a:sym typeface="Calibri"/>
            </a:endParaRPr>
          </a:p>
        </p:txBody>
      </p:sp>
      <p:graphicFrame>
        <p:nvGraphicFramePr>
          <p:cNvPr id="349" name="Google Shape;349;p34"/>
          <p:cNvGraphicFramePr/>
          <p:nvPr/>
        </p:nvGraphicFramePr>
        <p:xfrm>
          <a:off x="1266275" y="3428992"/>
          <a:ext cx="3000000" cy="3000000"/>
        </p:xfrm>
        <a:graphic>
          <a:graphicData uri="http://schemas.openxmlformats.org/drawingml/2006/table">
            <a:tbl>
              <a:tblPr>
                <a:noFill/>
                <a:tableStyleId>{7FA5FD5E-C133-4858-8964-40D601EE0F81}</a:tableStyleId>
              </a:tblPr>
              <a:tblGrid>
                <a:gridCol w="2200800">
                  <a:extLst>
                    <a:ext uri="{9D8B030D-6E8A-4147-A177-3AD203B41FA5}">
                      <a16:colId xmlns:a16="http://schemas.microsoft.com/office/drawing/2014/main" val="20000"/>
                    </a:ext>
                  </a:extLst>
                </a:gridCol>
                <a:gridCol w="2200800">
                  <a:extLst>
                    <a:ext uri="{9D8B030D-6E8A-4147-A177-3AD203B41FA5}">
                      <a16:colId xmlns:a16="http://schemas.microsoft.com/office/drawing/2014/main" val="20001"/>
                    </a:ext>
                  </a:extLst>
                </a:gridCol>
                <a:gridCol w="2200800">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pt-BR" sz="2400">
                          <a:latin typeface="Calibri"/>
                          <a:ea typeface="Calibri"/>
                          <a:cs typeface="Calibri"/>
                          <a:sym typeface="Calibri"/>
                        </a:rPr>
                        <a:t>CERTEZAS</a:t>
                      </a:r>
                      <a:endParaRPr sz="2400">
                        <a:latin typeface="Calibri"/>
                        <a:ea typeface="Calibri"/>
                        <a:cs typeface="Calibri"/>
                        <a:sym typeface="Calibri"/>
                      </a:endParaRPr>
                    </a:p>
                  </a:txBody>
                  <a:tcPr marL="91425" marR="91425" marT="121900" marB="121900">
                    <a:solidFill>
                      <a:srgbClr val="FFC300"/>
                    </a:solidFill>
                  </a:tcPr>
                </a:tc>
                <a:tc>
                  <a:txBody>
                    <a:bodyPr/>
                    <a:lstStyle/>
                    <a:p>
                      <a:pPr marL="0" lvl="0" indent="0" algn="ctr" rtl="0">
                        <a:spcBef>
                          <a:spcPts val="0"/>
                        </a:spcBef>
                        <a:spcAft>
                          <a:spcPts val="0"/>
                        </a:spcAft>
                        <a:buNone/>
                      </a:pPr>
                      <a:r>
                        <a:rPr lang="pt-BR" sz="2400">
                          <a:latin typeface="Calibri"/>
                          <a:ea typeface="Calibri"/>
                          <a:cs typeface="Calibri"/>
                          <a:sym typeface="Calibri"/>
                        </a:rPr>
                        <a:t>SUPOSIÇÕES</a:t>
                      </a:r>
                      <a:endParaRPr sz="2400">
                        <a:latin typeface="Calibri"/>
                        <a:ea typeface="Calibri"/>
                        <a:cs typeface="Calibri"/>
                        <a:sym typeface="Calibri"/>
                      </a:endParaRPr>
                    </a:p>
                  </a:txBody>
                  <a:tcPr marL="91425" marR="91425" marT="121900" marB="121900">
                    <a:solidFill>
                      <a:srgbClr val="FFC300"/>
                    </a:solidFill>
                  </a:tcPr>
                </a:tc>
                <a:tc>
                  <a:txBody>
                    <a:bodyPr/>
                    <a:lstStyle/>
                    <a:p>
                      <a:pPr marL="0" lvl="0" indent="0" algn="ctr" rtl="0">
                        <a:spcBef>
                          <a:spcPts val="0"/>
                        </a:spcBef>
                        <a:spcAft>
                          <a:spcPts val="0"/>
                        </a:spcAft>
                        <a:buNone/>
                      </a:pPr>
                      <a:r>
                        <a:rPr lang="pt-BR" sz="2400">
                          <a:latin typeface="Calibri"/>
                          <a:ea typeface="Calibri"/>
                          <a:cs typeface="Calibri"/>
                          <a:sym typeface="Calibri"/>
                        </a:rPr>
                        <a:t>DÚVIDAS</a:t>
                      </a:r>
                      <a:endParaRPr sz="2400">
                        <a:latin typeface="Calibri"/>
                        <a:ea typeface="Calibri"/>
                        <a:cs typeface="Calibri"/>
                        <a:sym typeface="Calibri"/>
                      </a:endParaRPr>
                    </a:p>
                  </a:txBody>
                  <a:tcPr marL="91425" marR="91425" marT="121900" marB="121900">
                    <a:solidFill>
                      <a:srgbClr val="FFC300"/>
                    </a:solidFill>
                  </a:tcPr>
                </a:tc>
                <a:extLst>
                  <a:ext uri="{0D108BD9-81ED-4DB2-BD59-A6C34878D82A}">
                    <a16:rowId xmlns:a16="http://schemas.microsoft.com/office/drawing/2014/main" val="10000"/>
                  </a:ext>
                </a:extLst>
              </a:tr>
              <a:tr h="435225">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extLst>
                  <a:ext uri="{0D108BD9-81ED-4DB2-BD59-A6C34878D82A}">
                    <a16:rowId xmlns:a16="http://schemas.microsoft.com/office/drawing/2014/main" val="10001"/>
                  </a:ext>
                </a:extLst>
              </a:tr>
              <a:tr h="435225">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extLst>
                  <a:ext uri="{0D108BD9-81ED-4DB2-BD59-A6C34878D82A}">
                    <a16:rowId xmlns:a16="http://schemas.microsoft.com/office/drawing/2014/main" val="10002"/>
                  </a:ext>
                </a:extLst>
              </a:tr>
              <a:tr h="435225">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endParaRPr sz="2400">
                        <a:latin typeface="Calibri"/>
                        <a:ea typeface="Calibri"/>
                        <a:cs typeface="Calibri"/>
                        <a:sym typeface="Calibri"/>
                      </a:endParaRPr>
                    </a:p>
                  </a:txBody>
                  <a:tcPr marL="91425" marR="91425" marT="121900" marB="121900"/>
                </a:tc>
                <a:extLst>
                  <a:ext uri="{0D108BD9-81ED-4DB2-BD59-A6C34878D82A}">
                    <a16:rowId xmlns:a16="http://schemas.microsoft.com/office/drawing/2014/main" val="10003"/>
                  </a:ext>
                </a:extLst>
              </a:tr>
            </a:tbl>
          </a:graphicData>
        </a:graphic>
      </p:graphicFrame>
      <p:grpSp>
        <p:nvGrpSpPr>
          <p:cNvPr id="350" name="Google Shape;350;p34"/>
          <p:cNvGrpSpPr/>
          <p:nvPr/>
        </p:nvGrpSpPr>
        <p:grpSpPr>
          <a:xfrm>
            <a:off x="206075" y="182375"/>
            <a:ext cx="8956200" cy="1449100"/>
            <a:chOff x="206075" y="182375"/>
            <a:chExt cx="8956200" cy="1449100"/>
          </a:xfrm>
        </p:grpSpPr>
        <p:sp>
          <p:nvSpPr>
            <p:cNvPr id="351" name="Google Shape;351;p34"/>
            <p:cNvSpPr txBox="1"/>
            <p:nvPr/>
          </p:nvSpPr>
          <p:spPr>
            <a:xfrm>
              <a:off x="944850" y="922575"/>
              <a:ext cx="2388600" cy="7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3000" b="1">
                  <a:solidFill>
                    <a:srgbClr val="FFC300"/>
                  </a:solidFill>
                  <a:latin typeface="Calibri"/>
                  <a:ea typeface="Calibri"/>
                  <a:cs typeface="Calibri"/>
                  <a:sym typeface="Calibri"/>
                </a:rPr>
                <a:t>ATIVIDADE 2</a:t>
              </a:r>
              <a:endParaRPr sz="3000" b="1">
                <a:solidFill>
                  <a:srgbClr val="FFC300"/>
                </a:solidFill>
                <a:latin typeface="Calibri"/>
                <a:ea typeface="Calibri"/>
                <a:cs typeface="Calibri"/>
                <a:sym typeface="Calibri"/>
              </a:endParaRPr>
            </a:p>
          </p:txBody>
        </p:sp>
        <p:cxnSp>
          <p:nvCxnSpPr>
            <p:cNvPr id="352" name="Google Shape;352;p34"/>
            <p:cNvCxnSpPr/>
            <p:nvPr/>
          </p:nvCxnSpPr>
          <p:spPr>
            <a:xfrm>
              <a:off x="206075" y="1631467"/>
              <a:ext cx="8956200" cy="0"/>
            </a:xfrm>
            <a:prstGeom prst="straightConnector1">
              <a:avLst/>
            </a:prstGeom>
            <a:noFill/>
            <a:ln w="38100" cap="flat" cmpd="sng">
              <a:solidFill>
                <a:srgbClr val="00AAE8"/>
              </a:solidFill>
              <a:prstDash val="solid"/>
              <a:round/>
              <a:headEnd type="none" w="med" len="med"/>
              <a:tailEnd type="none" w="med" len="med"/>
            </a:ln>
          </p:spPr>
        </p:cxnSp>
        <p:pic>
          <p:nvPicPr>
            <p:cNvPr id="353" name="Google Shape;353;p34"/>
            <p:cNvPicPr preferRelativeResize="0"/>
            <p:nvPr/>
          </p:nvPicPr>
          <p:blipFill>
            <a:blip r:embed="rId3">
              <a:alphaModFix/>
            </a:blip>
            <a:stretch>
              <a:fillRect/>
            </a:stretch>
          </p:blipFill>
          <p:spPr>
            <a:xfrm>
              <a:off x="206075" y="182375"/>
              <a:ext cx="1292250" cy="1298289"/>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35"/>
          <p:cNvGrpSpPr/>
          <p:nvPr/>
        </p:nvGrpSpPr>
        <p:grpSpPr>
          <a:xfrm>
            <a:off x="165516" y="161535"/>
            <a:ext cx="2050009" cy="1135009"/>
            <a:chOff x="165516" y="121154"/>
            <a:chExt cx="2050009" cy="851278"/>
          </a:xfrm>
        </p:grpSpPr>
        <p:grpSp>
          <p:nvGrpSpPr>
            <p:cNvPr id="359" name="Google Shape;359;p35"/>
            <p:cNvGrpSpPr/>
            <p:nvPr/>
          </p:nvGrpSpPr>
          <p:grpSpPr>
            <a:xfrm>
              <a:off x="165516" y="121154"/>
              <a:ext cx="1565326" cy="851278"/>
              <a:chOff x="186449" y="121150"/>
              <a:chExt cx="1544476" cy="838449"/>
            </a:xfrm>
          </p:grpSpPr>
          <p:pic>
            <p:nvPicPr>
              <p:cNvPr id="360" name="Google Shape;360;p35"/>
              <p:cNvPicPr preferRelativeResize="0"/>
              <p:nvPr/>
            </p:nvPicPr>
            <p:blipFill rotWithShape="1">
              <a:blip r:embed="rId3">
                <a:alphaModFix/>
              </a:blip>
              <a:srcRect l="63033" t="52040" r="24757" b="34951"/>
              <a:stretch/>
            </p:blipFill>
            <p:spPr>
              <a:xfrm rot="5400000">
                <a:off x="75312" y="232287"/>
                <a:ext cx="838449" cy="616176"/>
              </a:xfrm>
              <a:prstGeom prst="rect">
                <a:avLst/>
              </a:prstGeom>
              <a:noFill/>
              <a:ln>
                <a:noFill/>
              </a:ln>
            </p:spPr>
          </p:pic>
          <p:pic>
            <p:nvPicPr>
              <p:cNvPr id="361" name="Google Shape;361;p35"/>
              <p:cNvPicPr preferRelativeResize="0"/>
              <p:nvPr/>
            </p:nvPicPr>
            <p:blipFill rotWithShape="1">
              <a:blip r:embed="rId3">
                <a:alphaModFix/>
              </a:blip>
              <a:srcRect l="63033" t="52040" r="24757" b="34951"/>
              <a:stretch/>
            </p:blipFill>
            <p:spPr>
              <a:xfrm rot="5400000">
                <a:off x="540387" y="232287"/>
                <a:ext cx="838449" cy="616176"/>
              </a:xfrm>
              <a:prstGeom prst="rect">
                <a:avLst/>
              </a:prstGeom>
              <a:noFill/>
              <a:ln>
                <a:noFill/>
              </a:ln>
            </p:spPr>
          </p:pic>
          <p:pic>
            <p:nvPicPr>
              <p:cNvPr id="362" name="Google Shape;362;p35"/>
              <p:cNvPicPr preferRelativeResize="0"/>
              <p:nvPr/>
            </p:nvPicPr>
            <p:blipFill rotWithShape="1">
              <a:blip r:embed="rId3">
                <a:alphaModFix/>
              </a:blip>
              <a:srcRect l="63033" t="52040" r="24757" b="34951"/>
              <a:stretch/>
            </p:blipFill>
            <p:spPr>
              <a:xfrm rot="5400000">
                <a:off x="1003612" y="232287"/>
                <a:ext cx="838449" cy="616176"/>
              </a:xfrm>
              <a:prstGeom prst="rect">
                <a:avLst/>
              </a:prstGeom>
              <a:noFill/>
              <a:ln>
                <a:noFill/>
              </a:ln>
            </p:spPr>
          </p:pic>
        </p:grpSp>
        <p:sp>
          <p:nvSpPr>
            <p:cNvPr id="363" name="Google Shape;363;p35"/>
            <p:cNvSpPr/>
            <p:nvPr/>
          </p:nvSpPr>
          <p:spPr>
            <a:xfrm>
              <a:off x="1478725" y="149875"/>
              <a:ext cx="736800" cy="7938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5"/>
          <p:cNvSpPr txBox="1"/>
          <p:nvPr/>
        </p:nvSpPr>
        <p:spPr>
          <a:xfrm>
            <a:off x="165525" y="1950138"/>
            <a:ext cx="4015200" cy="42372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pt-BR" sz="2000">
                <a:solidFill>
                  <a:schemeClr val="dk1"/>
                </a:solidFill>
              </a:rPr>
              <a:t>A </a:t>
            </a:r>
            <a:r>
              <a:rPr lang="pt-BR" sz="2000" b="1">
                <a:solidFill>
                  <a:schemeClr val="dk1"/>
                </a:solidFill>
              </a:rPr>
              <a:t>BNCC</a:t>
            </a:r>
            <a:r>
              <a:rPr lang="pt-BR" sz="2000">
                <a:solidFill>
                  <a:schemeClr val="dk1"/>
                </a:solidFill>
              </a:rPr>
              <a:t> serviu como insumo para a elaboração do </a:t>
            </a:r>
            <a:r>
              <a:rPr lang="pt-BR" sz="2000" b="1">
                <a:solidFill>
                  <a:schemeClr val="dk1"/>
                </a:solidFill>
              </a:rPr>
              <a:t>Currículo Paulista</a:t>
            </a:r>
            <a:r>
              <a:rPr lang="pt-BR" sz="2000">
                <a:solidFill>
                  <a:schemeClr val="dk1"/>
                </a:solidFill>
              </a:rPr>
              <a:t>, assim como o Currículo Paulista serve de insumo para as </a:t>
            </a:r>
            <a:r>
              <a:rPr lang="pt-BR" sz="2000" b="1">
                <a:solidFill>
                  <a:schemeClr val="dk1"/>
                </a:solidFill>
              </a:rPr>
              <a:t>diretrizes e orientações pedagógicas da Rede.</a:t>
            </a:r>
            <a:endParaRPr sz="2000" b="1">
              <a:solidFill>
                <a:schemeClr val="dk1"/>
              </a:solidFill>
            </a:endParaRPr>
          </a:p>
          <a:p>
            <a:pPr marL="0" lvl="0" indent="0" algn="l" rtl="0">
              <a:spcBef>
                <a:spcPts val="1000"/>
              </a:spcBef>
              <a:spcAft>
                <a:spcPts val="0"/>
              </a:spcAft>
              <a:buNone/>
            </a:pPr>
            <a:r>
              <a:rPr lang="pt-BR" sz="2000">
                <a:solidFill>
                  <a:schemeClr val="dk1"/>
                </a:solidFill>
              </a:rPr>
              <a:t>A partir das </a:t>
            </a:r>
            <a:r>
              <a:rPr lang="pt-BR" sz="2000" b="1">
                <a:solidFill>
                  <a:schemeClr val="dk1"/>
                </a:solidFill>
              </a:rPr>
              <a:t>diretrizes e orientações pedagógicas da Rede, </a:t>
            </a:r>
            <a:r>
              <a:rPr lang="pt-BR" sz="2000">
                <a:solidFill>
                  <a:schemeClr val="dk1"/>
                </a:solidFill>
              </a:rPr>
              <a:t>a escola elabora seu </a:t>
            </a:r>
            <a:r>
              <a:rPr lang="pt-BR" sz="2000" b="1">
                <a:solidFill>
                  <a:schemeClr val="dk1"/>
                </a:solidFill>
              </a:rPr>
              <a:t>PPP</a:t>
            </a:r>
            <a:r>
              <a:rPr lang="pt-BR" sz="2000">
                <a:solidFill>
                  <a:schemeClr val="dk1"/>
                </a:solidFill>
              </a:rPr>
              <a:t>, o qual orienta o </a:t>
            </a:r>
            <a:r>
              <a:rPr lang="pt-BR" sz="2000" b="1">
                <a:solidFill>
                  <a:schemeClr val="dk1"/>
                </a:solidFill>
              </a:rPr>
              <a:t>Plano de Ensino </a:t>
            </a:r>
            <a:r>
              <a:rPr lang="pt-BR" sz="2000">
                <a:solidFill>
                  <a:schemeClr val="dk1"/>
                </a:solidFill>
              </a:rPr>
              <a:t>do professor, concretizando-se  no </a:t>
            </a:r>
            <a:r>
              <a:rPr lang="pt-BR" sz="2000" b="1">
                <a:solidFill>
                  <a:schemeClr val="dk1"/>
                </a:solidFill>
              </a:rPr>
              <a:t>Plano de aula</a:t>
            </a:r>
            <a:r>
              <a:rPr lang="pt-BR" sz="2000">
                <a:solidFill>
                  <a:schemeClr val="dk1"/>
                </a:solidFill>
              </a:rPr>
              <a:t>.</a:t>
            </a:r>
            <a:endParaRPr sz="2000">
              <a:solidFill>
                <a:schemeClr val="dk1"/>
              </a:solidFill>
            </a:endParaRPr>
          </a:p>
          <a:p>
            <a:pPr marL="0" lvl="0" indent="0" algn="l" rtl="0">
              <a:spcBef>
                <a:spcPts val="1000"/>
              </a:spcBef>
              <a:spcAft>
                <a:spcPts val="0"/>
              </a:spcAft>
              <a:buNone/>
            </a:pPr>
            <a:endParaRPr sz="2000">
              <a:solidFill>
                <a:schemeClr val="dk1"/>
              </a:solidFill>
            </a:endParaRPr>
          </a:p>
        </p:txBody>
      </p:sp>
      <p:sp>
        <p:nvSpPr>
          <p:cNvPr id="365" name="Google Shape;365;p35"/>
          <p:cNvSpPr/>
          <p:nvPr/>
        </p:nvSpPr>
        <p:spPr>
          <a:xfrm>
            <a:off x="1730925" y="191300"/>
            <a:ext cx="736800" cy="1058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txBox="1"/>
          <p:nvPr/>
        </p:nvSpPr>
        <p:spPr>
          <a:xfrm>
            <a:off x="2113525" y="191300"/>
            <a:ext cx="7030500" cy="1058400"/>
          </a:xfrm>
          <a:prstGeom prst="rect">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400" b="1">
                <a:solidFill>
                  <a:srgbClr val="FFFFFF"/>
                </a:solidFill>
                <a:latin typeface="Calibri"/>
                <a:ea typeface="Calibri"/>
                <a:cs typeface="Calibri"/>
                <a:sym typeface="Calibri"/>
              </a:rPr>
              <a:t>BNCC E CURRÍCULO PAULISTA</a:t>
            </a:r>
            <a:endParaRPr sz="2400" b="1">
              <a:solidFill>
                <a:srgbClr val="FFFFFF"/>
              </a:solidFill>
              <a:latin typeface="Calibri"/>
              <a:ea typeface="Calibri"/>
              <a:cs typeface="Calibri"/>
              <a:sym typeface="Calibri"/>
            </a:endParaRPr>
          </a:p>
        </p:txBody>
      </p:sp>
      <p:grpSp>
        <p:nvGrpSpPr>
          <p:cNvPr id="367" name="Google Shape;367;p35"/>
          <p:cNvGrpSpPr/>
          <p:nvPr/>
        </p:nvGrpSpPr>
        <p:grpSpPr>
          <a:xfrm>
            <a:off x="4171706" y="1511196"/>
            <a:ext cx="4993807" cy="5115072"/>
            <a:chOff x="5033025" y="1133425"/>
            <a:chExt cx="3906600" cy="3836400"/>
          </a:xfrm>
        </p:grpSpPr>
        <p:sp>
          <p:nvSpPr>
            <p:cNvPr id="368" name="Google Shape;368;p35"/>
            <p:cNvSpPr/>
            <p:nvPr/>
          </p:nvSpPr>
          <p:spPr>
            <a:xfrm>
              <a:off x="5054425" y="1209626"/>
              <a:ext cx="3825900" cy="37563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69" name="Google Shape;369;p35"/>
            <p:cNvSpPr/>
            <p:nvPr/>
          </p:nvSpPr>
          <p:spPr>
            <a:xfrm>
              <a:off x="5397325" y="1807800"/>
              <a:ext cx="3140100" cy="31446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0" name="Google Shape;370;p35"/>
            <p:cNvSpPr/>
            <p:nvPr/>
          </p:nvSpPr>
          <p:spPr>
            <a:xfrm>
              <a:off x="5627875" y="2322400"/>
              <a:ext cx="2679000" cy="2630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1" name="Google Shape;371;p35"/>
            <p:cNvSpPr/>
            <p:nvPr/>
          </p:nvSpPr>
          <p:spPr>
            <a:xfrm>
              <a:off x="5906425" y="2830700"/>
              <a:ext cx="2121900" cy="21219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2" name="Google Shape;372;p35"/>
            <p:cNvSpPr/>
            <p:nvPr/>
          </p:nvSpPr>
          <p:spPr>
            <a:xfrm>
              <a:off x="6280825" y="3604600"/>
              <a:ext cx="1373100" cy="13479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3" name="Google Shape;373;p35"/>
            <p:cNvSpPr/>
            <p:nvPr/>
          </p:nvSpPr>
          <p:spPr>
            <a:xfrm>
              <a:off x="6557425" y="4132625"/>
              <a:ext cx="819900" cy="8199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4" name="Google Shape;374;p35"/>
            <p:cNvSpPr/>
            <p:nvPr/>
          </p:nvSpPr>
          <p:spPr>
            <a:xfrm>
              <a:off x="5033025" y="1133425"/>
              <a:ext cx="3906600" cy="3836400"/>
            </a:xfrm>
            <a:prstGeom prst="rect">
              <a:avLst/>
            </a:prstGeom>
            <a:solidFill>
              <a:srgbClr val="FFFFFF">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75" name="Google Shape;375;p35"/>
            <p:cNvSpPr txBox="1"/>
            <p:nvPr/>
          </p:nvSpPr>
          <p:spPr>
            <a:xfrm>
              <a:off x="6136730" y="2386796"/>
              <a:ext cx="1699200" cy="4737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FFFFFF"/>
                </a:buClr>
                <a:buSzPts val="1800"/>
                <a:buFont typeface="Trebuchet MS"/>
                <a:buNone/>
              </a:pPr>
              <a:r>
                <a:rPr lang="pt-BR" sz="2200">
                  <a:latin typeface="Calibri"/>
                  <a:ea typeface="Calibri"/>
                  <a:cs typeface="Calibri"/>
                  <a:sym typeface="Calibri"/>
                </a:rPr>
                <a:t>PPP da escola</a:t>
              </a:r>
              <a:endParaRPr sz="2200">
                <a:latin typeface="Calibri"/>
                <a:ea typeface="Calibri"/>
                <a:cs typeface="Calibri"/>
                <a:sym typeface="Calibri"/>
              </a:endParaRPr>
            </a:p>
          </p:txBody>
        </p:sp>
        <p:sp>
          <p:nvSpPr>
            <p:cNvPr id="376" name="Google Shape;376;p35"/>
            <p:cNvSpPr/>
            <p:nvPr/>
          </p:nvSpPr>
          <p:spPr>
            <a:xfrm>
              <a:off x="6136730" y="3612012"/>
              <a:ext cx="1699200" cy="4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i="0" u="none" strike="noStrike" cap="none">
                  <a:solidFill>
                    <a:srgbClr val="000000"/>
                  </a:solidFill>
                  <a:latin typeface="Calibri"/>
                  <a:ea typeface="Calibri"/>
                  <a:cs typeface="Calibri"/>
                  <a:sym typeface="Calibri"/>
                </a:rPr>
                <a:t>Currículo </a:t>
              </a:r>
              <a:endParaRPr sz="22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pt-BR" sz="2200" i="0" u="none" strike="noStrike" cap="none">
                  <a:solidFill>
                    <a:srgbClr val="000000"/>
                  </a:solidFill>
                  <a:latin typeface="Calibri"/>
                  <a:ea typeface="Calibri"/>
                  <a:cs typeface="Calibri"/>
                  <a:sym typeface="Calibri"/>
                </a:rPr>
                <a:t>Paulista </a:t>
              </a:r>
              <a:endParaRPr sz="2200" i="0" u="none" strike="noStrike" cap="none">
                <a:solidFill>
                  <a:srgbClr val="000000"/>
                </a:solidFill>
                <a:latin typeface="Calibri"/>
                <a:ea typeface="Calibri"/>
                <a:cs typeface="Calibri"/>
                <a:sym typeface="Calibri"/>
              </a:endParaRPr>
            </a:p>
          </p:txBody>
        </p:sp>
        <p:sp>
          <p:nvSpPr>
            <p:cNvPr id="377" name="Google Shape;377;p35"/>
            <p:cNvSpPr/>
            <p:nvPr/>
          </p:nvSpPr>
          <p:spPr>
            <a:xfrm>
              <a:off x="6007050" y="1268400"/>
              <a:ext cx="1958400" cy="53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Plano de aula </a:t>
              </a:r>
              <a:endParaRPr sz="22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do professor</a:t>
              </a:r>
              <a:endParaRPr sz="2200">
                <a:latin typeface="Calibri"/>
                <a:ea typeface="Calibri"/>
                <a:cs typeface="Calibri"/>
                <a:sym typeface="Calibri"/>
              </a:endParaRPr>
            </a:p>
          </p:txBody>
        </p:sp>
        <p:sp>
          <p:nvSpPr>
            <p:cNvPr id="378" name="Google Shape;378;p35"/>
            <p:cNvSpPr txBox="1"/>
            <p:nvPr/>
          </p:nvSpPr>
          <p:spPr>
            <a:xfrm>
              <a:off x="5705175" y="2820799"/>
              <a:ext cx="2562300" cy="74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2200" i="0" u="none" strike="noStrike" cap="none">
                  <a:solidFill>
                    <a:srgbClr val="000000"/>
                  </a:solidFill>
                  <a:latin typeface="Calibri"/>
                  <a:ea typeface="Calibri"/>
                  <a:cs typeface="Calibri"/>
                  <a:sym typeface="Calibri"/>
                </a:rPr>
                <a:t>Diretrizes e</a:t>
              </a:r>
              <a:r>
                <a:rPr lang="pt-BR" sz="2200">
                  <a:latin typeface="Calibri"/>
                  <a:ea typeface="Calibri"/>
                  <a:cs typeface="Calibri"/>
                  <a:sym typeface="Calibri"/>
                </a:rPr>
                <a:t> </a:t>
              </a:r>
              <a:endParaRPr sz="2200">
                <a:latin typeface="Calibri"/>
                <a:ea typeface="Calibri"/>
                <a:cs typeface="Calibri"/>
                <a:sym typeface="Calibri"/>
              </a:endParaRPr>
            </a:p>
            <a:p>
              <a:pPr marL="0" marR="0" lvl="0" indent="0" algn="ctr" rtl="0">
                <a:lnSpc>
                  <a:spcPct val="100000"/>
                </a:lnSpc>
                <a:spcBef>
                  <a:spcPts val="0"/>
                </a:spcBef>
                <a:spcAft>
                  <a:spcPts val="0"/>
                </a:spcAft>
                <a:buNone/>
              </a:pPr>
              <a:r>
                <a:rPr lang="pt-BR" sz="2200">
                  <a:latin typeface="Calibri"/>
                  <a:ea typeface="Calibri"/>
                  <a:cs typeface="Calibri"/>
                  <a:sym typeface="Calibri"/>
                </a:rPr>
                <a:t>orientações </a:t>
              </a:r>
              <a:endParaRPr sz="2200">
                <a:latin typeface="Calibri"/>
                <a:ea typeface="Calibri"/>
                <a:cs typeface="Calibri"/>
                <a:sym typeface="Calibri"/>
              </a:endParaRPr>
            </a:p>
            <a:p>
              <a:pPr marL="0" marR="0" lvl="0" indent="0" algn="ctr" rtl="0">
                <a:lnSpc>
                  <a:spcPct val="100000"/>
                </a:lnSpc>
                <a:spcBef>
                  <a:spcPts val="0"/>
                </a:spcBef>
                <a:spcAft>
                  <a:spcPts val="0"/>
                </a:spcAft>
                <a:buNone/>
              </a:pPr>
              <a:r>
                <a:rPr lang="pt-BR" sz="2200">
                  <a:latin typeface="Calibri"/>
                  <a:ea typeface="Calibri"/>
                  <a:cs typeface="Calibri"/>
                  <a:sym typeface="Calibri"/>
                </a:rPr>
                <a:t>pedagógicas da Rede</a:t>
              </a:r>
              <a:endParaRPr sz="2200" i="0" u="none" strike="noStrike" cap="none">
                <a:solidFill>
                  <a:srgbClr val="000000"/>
                </a:solidFill>
                <a:latin typeface="Calibri"/>
                <a:ea typeface="Calibri"/>
                <a:cs typeface="Calibri"/>
                <a:sym typeface="Calibri"/>
              </a:endParaRPr>
            </a:p>
          </p:txBody>
        </p:sp>
        <p:sp>
          <p:nvSpPr>
            <p:cNvPr id="379" name="Google Shape;379;p35"/>
            <p:cNvSpPr/>
            <p:nvPr/>
          </p:nvSpPr>
          <p:spPr>
            <a:xfrm>
              <a:off x="6007050" y="1980730"/>
              <a:ext cx="1958400" cy="2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Plano de Ensino</a:t>
              </a:r>
              <a:endParaRPr sz="2200">
                <a:latin typeface="Calibri"/>
                <a:ea typeface="Calibri"/>
                <a:cs typeface="Calibri"/>
                <a:sym typeface="Calibri"/>
              </a:endParaRPr>
            </a:p>
          </p:txBody>
        </p:sp>
        <p:sp>
          <p:nvSpPr>
            <p:cNvPr id="380" name="Google Shape;380;p35"/>
            <p:cNvSpPr/>
            <p:nvPr/>
          </p:nvSpPr>
          <p:spPr>
            <a:xfrm>
              <a:off x="6500154" y="4272875"/>
              <a:ext cx="972300" cy="53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BNCC</a:t>
              </a:r>
              <a:endParaRPr sz="2200">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6"/>
          <p:cNvSpPr txBox="1"/>
          <p:nvPr/>
        </p:nvSpPr>
        <p:spPr>
          <a:xfrm>
            <a:off x="345800" y="1420108"/>
            <a:ext cx="3825900" cy="44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a:latin typeface="Calibri"/>
                <a:ea typeface="Calibri"/>
                <a:cs typeface="Calibri"/>
                <a:sym typeface="Calibri"/>
              </a:rPr>
              <a:t>A </a:t>
            </a:r>
            <a:r>
              <a:rPr lang="pt-BR" sz="2400" b="1">
                <a:latin typeface="Calibri"/>
                <a:ea typeface="Calibri"/>
                <a:cs typeface="Calibri"/>
                <a:sym typeface="Calibri"/>
              </a:rPr>
              <a:t>Base Nacional Comum Curricular</a:t>
            </a:r>
            <a:r>
              <a:rPr lang="pt-BR" sz="2400">
                <a:latin typeface="Calibri"/>
                <a:ea typeface="Calibri"/>
                <a:cs typeface="Calibri"/>
                <a:sym typeface="Calibri"/>
              </a:rPr>
              <a:t> é um documento de caráter normativo, mas não é o currículo.</a:t>
            </a:r>
            <a:endParaRPr sz="600">
              <a:latin typeface="Calibri"/>
              <a:ea typeface="Calibri"/>
              <a:cs typeface="Calibri"/>
              <a:sym typeface="Calibri"/>
            </a:endParaRPr>
          </a:p>
          <a:p>
            <a:pPr marL="0" lvl="0" indent="0" algn="l" rtl="0">
              <a:spcBef>
                <a:spcPts val="0"/>
              </a:spcBef>
              <a:spcAft>
                <a:spcPts val="0"/>
              </a:spcAft>
              <a:buClr>
                <a:srgbClr val="636567"/>
              </a:buClr>
              <a:buSzPts val="1800"/>
              <a:buFont typeface="Arial"/>
              <a:buNone/>
            </a:pPr>
            <a:endParaRPr sz="600">
              <a:latin typeface="Calibri"/>
              <a:ea typeface="Calibri"/>
              <a:cs typeface="Calibri"/>
              <a:sym typeface="Calibri"/>
            </a:endParaRPr>
          </a:p>
          <a:p>
            <a:pPr marL="0" lvl="0" indent="0" algn="l" rtl="0">
              <a:spcBef>
                <a:spcPts val="1000"/>
              </a:spcBef>
              <a:spcAft>
                <a:spcPts val="0"/>
              </a:spcAft>
              <a:buClr>
                <a:srgbClr val="636567"/>
              </a:buClr>
              <a:buSzPts val="1800"/>
              <a:buFont typeface="Arial"/>
              <a:buNone/>
            </a:pPr>
            <a:r>
              <a:rPr lang="pt-BR" sz="2400">
                <a:latin typeface="Calibri"/>
                <a:ea typeface="Calibri"/>
                <a:cs typeface="Calibri"/>
                <a:sym typeface="Calibri"/>
              </a:rPr>
              <a:t>A BNCC define o conjunto orgânico e progressivo de aprendizagens essenciais que todos os estudantes devem desenvolver, ao longo das etapas e modalidades da Educação Básica, enquanto </a:t>
            </a:r>
            <a:r>
              <a:rPr lang="pt-BR" sz="2400" b="1">
                <a:latin typeface="Calibri"/>
                <a:ea typeface="Calibri"/>
                <a:cs typeface="Calibri"/>
                <a:sym typeface="Calibri"/>
              </a:rPr>
              <a:t>o currículo define como alcançar esses objetivos</a:t>
            </a:r>
            <a:r>
              <a:rPr lang="pt-BR" sz="2400">
                <a:latin typeface="Calibri"/>
                <a:ea typeface="Calibri"/>
                <a:cs typeface="Calibri"/>
                <a:sym typeface="Calibri"/>
              </a:rPr>
              <a:t>.</a:t>
            </a:r>
            <a:endParaRPr sz="2400">
              <a:latin typeface="Calibri"/>
              <a:ea typeface="Calibri"/>
              <a:cs typeface="Calibri"/>
              <a:sym typeface="Calibri"/>
            </a:endParaRPr>
          </a:p>
        </p:txBody>
      </p:sp>
      <p:grpSp>
        <p:nvGrpSpPr>
          <p:cNvPr id="386" name="Google Shape;386;p36"/>
          <p:cNvGrpSpPr/>
          <p:nvPr/>
        </p:nvGrpSpPr>
        <p:grpSpPr>
          <a:xfrm>
            <a:off x="4171706" y="1511196"/>
            <a:ext cx="4993807" cy="5115072"/>
            <a:chOff x="5033025" y="1133425"/>
            <a:chExt cx="3906600" cy="3836400"/>
          </a:xfrm>
        </p:grpSpPr>
        <p:sp>
          <p:nvSpPr>
            <p:cNvPr id="387" name="Google Shape;387;p36"/>
            <p:cNvSpPr/>
            <p:nvPr/>
          </p:nvSpPr>
          <p:spPr>
            <a:xfrm>
              <a:off x="5054425" y="1209626"/>
              <a:ext cx="3825900" cy="37563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88" name="Google Shape;388;p36"/>
            <p:cNvSpPr/>
            <p:nvPr/>
          </p:nvSpPr>
          <p:spPr>
            <a:xfrm>
              <a:off x="5397325" y="1807800"/>
              <a:ext cx="3140100" cy="31446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89" name="Google Shape;389;p36"/>
            <p:cNvSpPr/>
            <p:nvPr/>
          </p:nvSpPr>
          <p:spPr>
            <a:xfrm>
              <a:off x="5627875" y="2322400"/>
              <a:ext cx="2679000" cy="2630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90" name="Google Shape;390;p36"/>
            <p:cNvSpPr/>
            <p:nvPr/>
          </p:nvSpPr>
          <p:spPr>
            <a:xfrm>
              <a:off x="5906425" y="2830700"/>
              <a:ext cx="2121900" cy="21219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91" name="Google Shape;391;p36"/>
            <p:cNvSpPr/>
            <p:nvPr/>
          </p:nvSpPr>
          <p:spPr>
            <a:xfrm>
              <a:off x="6280825" y="3604600"/>
              <a:ext cx="1373100" cy="13479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92" name="Google Shape;392;p36"/>
            <p:cNvSpPr/>
            <p:nvPr/>
          </p:nvSpPr>
          <p:spPr>
            <a:xfrm>
              <a:off x="6557425" y="4132625"/>
              <a:ext cx="819900" cy="819900"/>
            </a:xfrm>
            <a:prstGeom prst="ellipse">
              <a:avLst/>
            </a:prstGeom>
            <a:solidFill>
              <a:srgbClr val="FFC3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93" name="Google Shape;393;p36"/>
            <p:cNvSpPr/>
            <p:nvPr/>
          </p:nvSpPr>
          <p:spPr>
            <a:xfrm>
              <a:off x="5033025" y="1133425"/>
              <a:ext cx="3906600" cy="3836400"/>
            </a:xfrm>
            <a:prstGeom prst="rect">
              <a:avLst/>
            </a:prstGeom>
            <a:solidFill>
              <a:srgbClr val="FFFFFF">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Calibri"/>
                <a:ea typeface="Calibri"/>
                <a:cs typeface="Calibri"/>
                <a:sym typeface="Calibri"/>
              </a:endParaRPr>
            </a:p>
          </p:txBody>
        </p:sp>
        <p:sp>
          <p:nvSpPr>
            <p:cNvPr id="394" name="Google Shape;394;p36"/>
            <p:cNvSpPr txBox="1"/>
            <p:nvPr/>
          </p:nvSpPr>
          <p:spPr>
            <a:xfrm>
              <a:off x="6136730" y="2386796"/>
              <a:ext cx="1699200" cy="4737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FFFFFF"/>
                </a:buClr>
                <a:buSzPts val="1800"/>
                <a:buFont typeface="Trebuchet MS"/>
                <a:buNone/>
              </a:pPr>
              <a:r>
                <a:rPr lang="pt-BR" sz="2200">
                  <a:latin typeface="Calibri"/>
                  <a:ea typeface="Calibri"/>
                  <a:cs typeface="Calibri"/>
                  <a:sym typeface="Calibri"/>
                </a:rPr>
                <a:t>PPP da escola</a:t>
              </a:r>
              <a:endParaRPr sz="2200">
                <a:latin typeface="Calibri"/>
                <a:ea typeface="Calibri"/>
                <a:cs typeface="Calibri"/>
                <a:sym typeface="Calibri"/>
              </a:endParaRPr>
            </a:p>
          </p:txBody>
        </p:sp>
        <p:sp>
          <p:nvSpPr>
            <p:cNvPr id="395" name="Google Shape;395;p36"/>
            <p:cNvSpPr/>
            <p:nvPr/>
          </p:nvSpPr>
          <p:spPr>
            <a:xfrm>
              <a:off x="6136730" y="3612012"/>
              <a:ext cx="1699200" cy="4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i="0" u="none" strike="noStrike" cap="none">
                  <a:solidFill>
                    <a:srgbClr val="000000"/>
                  </a:solidFill>
                  <a:latin typeface="Calibri"/>
                  <a:ea typeface="Calibri"/>
                  <a:cs typeface="Calibri"/>
                  <a:sym typeface="Calibri"/>
                </a:rPr>
                <a:t>Currículo </a:t>
              </a:r>
              <a:endParaRPr sz="22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pt-BR" sz="2200" i="0" u="none" strike="noStrike" cap="none">
                  <a:solidFill>
                    <a:srgbClr val="000000"/>
                  </a:solidFill>
                  <a:latin typeface="Calibri"/>
                  <a:ea typeface="Calibri"/>
                  <a:cs typeface="Calibri"/>
                  <a:sym typeface="Calibri"/>
                </a:rPr>
                <a:t>Paulista </a:t>
              </a:r>
              <a:endParaRPr sz="2200" i="0" u="none" strike="noStrike" cap="none">
                <a:solidFill>
                  <a:srgbClr val="000000"/>
                </a:solidFill>
                <a:latin typeface="Calibri"/>
                <a:ea typeface="Calibri"/>
                <a:cs typeface="Calibri"/>
                <a:sym typeface="Calibri"/>
              </a:endParaRPr>
            </a:p>
          </p:txBody>
        </p:sp>
        <p:sp>
          <p:nvSpPr>
            <p:cNvPr id="396" name="Google Shape;396;p36"/>
            <p:cNvSpPr/>
            <p:nvPr/>
          </p:nvSpPr>
          <p:spPr>
            <a:xfrm>
              <a:off x="6007050" y="1268400"/>
              <a:ext cx="1958400" cy="53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Plano de aula </a:t>
              </a:r>
              <a:endParaRPr sz="22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do professor</a:t>
              </a:r>
              <a:endParaRPr sz="2200">
                <a:latin typeface="Calibri"/>
                <a:ea typeface="Calibri"/>
                <a:cs typeface="Calibri"/>
                <a:sym typeface="Calibri"/>
              </a:endParaRPr>
            </a:p>
          </p:txBody>
        </p:sp>
        <p:sp>
          <p:nvSpPr>
            <p:cNvPr id="397" name="Google Shape;397;p36"/>
            <p:cNvSpPr txBox="1"/>
            <p:nvPr/>
          </p:nvSpPr>
          <p:spPr>
            <a:xfrm>
              <a:off x="5705175" y="2820799"/>
              <a:ext cx="2562300" cy="74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2200" i="0" u="none" strike="noStrike" cap="none">
                  <a:solidFill>
                    <a:srgbClr val="000000"/>
                  </a:solidFill>
                  <a:latin typeface="Calibri"/>
                  <a:ea typeface="Calibri"/>
                  <a:cs typeface="Calibri"/>
                  <a:sym typeface="Calibri"/>
                </a:rPr>
                <a:t>Diretrizes e</a:t>
              </a:r>
              <a:r>
                <a:rPr lang="pt-BR" sz="2200">
                  <a:latin typeface="Calibri"/>
                  <a:ea typeface="Calibri"/>
                  <a:cs typeface="Calibri"/>
                  <a:sym typeface="Calibri"/>
                </a:rPr>
                <a:t> </a:t>
              </a:r>
              <a:endParaRPr sz="2200">
                <a:latin typeface="Calibri"/>
                <a:ea typeface="Calibri"/>
                <a:cs typeface="Calibri"/>
                <a:sym typeface="Calibri"/>
              </a:endParaRPr>
            </a:p>
            <a:p>
              <a:pPr marL="0" marR="0" lvl="0" indent="0" algn="ctr" rtl="0">
                <a:lnSpc>
                  <a:spcPct val="100000"/>
                </a:lnSpc>
                <a:spcBef>
                  <a:spcPts val="0"/>
                </a:spcBef>
                <a:spcAft>
                  <a:spcPts val="0"/>
                </a:spcAft>
                <a:buNone/>
              </a:pPr>
              <a:r>
                <a:rPr lang="pt-BR" sz="2200">
                  <a:latin typeface="Calibri"/>
                  <a:ea typeface="Calibri"/>
                  <a:cs typeface="Calibri"/>
                  <a:sym typeface="Calibri"/>
                </a:rPr>
                <a:t>orientações </a:t>
              </a:r>
              <a:endParaRPr sz="2200">
                <a:latin typeface="Calibri"/>
                <a:ea typeface="Calibri"/>
                <a:cs typeface="Calibri"/>
                <a:sym typeface="Calibri"/>
              </a:endParaRPr>
            </a:p>
            <a:p>
              <a:pPr marL="0" marR="0" lvl="0" indent="0" algn="ctr" rtl="0">
                <a:lnSpc>
                  <a:spcPct val="100000"/>
                </a:lnSpc>
                <a:spcBef>
                  <a:spcPts val="0"/>
                </a:spcBef>
                <a:spcAft>
                  <a:spcPts val="0"/>
                </a:spcAft>
                <a:buNone/>
              </a:pPr>
              <a:r>
                <a:rPr lang="pt-BR" sz="2200">
                  <a:latin typeface="Calibri"/>
                  <a:ea typeface="Calibri"/>
                  <a:cs typeface="Calibri"/>
                  <a:sym typeface="Calibri"/>
                </a:rPr>
                <a:t>pedagógicas da Rede</a:t>
              </a:r>
              <a:endParaRPr sz="2200" i="0" u="none" strike="noStrike" cap="none">
                <a:solidFill>
                  <a:srgbClr val="000000"/>
                </a:solidFill>
                <a:latin typeface="Calibri"/>
                <a:ea typeface="Calibri"/>
                <a:cs typeface="Calibri"/>
                <a:sym typeface="Calibri"/>
              </a:endParaRPr>
            </a:p>
          </p:txBody>
        </p:sp>
        <p:sp>
          <p:nvSpPr>
            <p:cNvPr id="398" name="Google Shape;398;p36"/>
            <p:cNvSpPr/>
            <p:nvPr/>
          </p:nvSpPr>
          <p:spPr>
            <a:xfrm>
              <a:off x="6007050" y="1980730"/>
              <a:ext cx="1958400" cy="2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Plano de Ensino</a:t>
              </a:r>
              <a:endParaRPr sz="2200">
                <a:latin typeface="Calibri"/>
                <a:ea typeface="Calibri"/>
                <a:cs typeface="Calibri"/>
                <a:sym typeface="Calibri"/>
              </a:endParaRPr>
            </a:p>
          </p:txBody>
        </p:sp>
        <p:sp>
          <p:nvSpPr>
            <p:cNvPr id="399" name="Google Shape;399;p36"/>
            <p:cNvSpPr/>
            <p:nvPr/>
          </p:nvSpPr>
          <p:spPr>
            <a:xfrm>
              <a:off x="6500154" y="4272875"/>
              <a:ext cx="972300" cy="53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2200">
                  <a:latin typeface="Calibri"/>
                  <a:ea typeface="Calibri"/>
                  <a:cs typeface="Calibri"/>
                  <a:sym typeface="Calibri"/>
                </a:rPr>
                <a:t>BNCC</a:t>
              </a:r>
              <a:endParaRPr sz="2200">
                <a:latin typeface="Calibri"/>
                <a:ea typeface="Calibri"/>
                <a:cs typeface="Calibri"/>
                <a:sym typeface="Calibri"/>
              </a:endParaRPr>
            </a:p>
          </p:txBody>
        </p:sp>
      </p:grpSp>
      <p:grpSp>
        <p:nvGrpSpPr>
          <p:cNvPr id="400" name="Google Shape;400;p36"/>
          <p:cNvGrpSpPr/>
          <p:nvPr/>
        </p:nvGrpSpPr>
        <p:grpSpPr>
          <a:xfrm>
            <a:off x="165516" y="161535"/>
            <a:ext cx="2050009" cy="1135009"/>
            <a:chOff x="165516" y="121154"/>
            <a:chExt cx="2050009" cy="851278"/>
          </a:xfrm>
        </p:grpSpPr>
        <p:grpSp>
          <p:nvGrpSpPr>
            <p:cNvPr id="401" name="Google Shape;401;p36"/>
            <p:cNvGrpSpPr/>
            <p:nvPr/>
          </p:nvGrpSpPr>
          <p:grpSpPr>
            <a:xfrm>
              <a:off x="165516" y="121154"/>
              <a:ext cx="1565326" cy="851278"/>
              <a:chOff x="186449" y="121150"/>
              <a:chExt cx="1544476" cy="838449"/>
            </a:xfrm>
          </p:grpSpPr>
          <p:pic>
            <p:nvPicPr>
              <p:cNvPr id="402" name="Google Shape;402;p36"/>
              <p:cNvPicPr preferRelativeResize="0"/>
              <p:nvPr/>
            </p:nvPicPr>
            <p:blipFill rotWithShape="1">
              <a:blip r:embed="rId3">
                <a:alphaModFix/>
              </a:blip>
              <a:srcRect l="63033" t="52040" r="24757" b="34951"/>
              <a:stretch/>
            </p:blipFill>
            <p:spPr>
              <a:xfrm rot="5400000">
                <a:off x="75312" y="232287"/>
                <a:ext cx="838449" cy="616176"/>
              </a:xfrm>
              <a:prstGeom prst="rect">
                <a:avLst/>
              </a:prstGeom>
              <a:noFill/>
              <a:ln>
                <a:noFill/>
              </a:ln>
            </p:spPr>
          </p:pic>
          <p:pic>
            <p:nvPicPr>
              <p:cNvPr id="403" name="Google Shape;403;p36"/>
              <p:cNvPicPr preferRelativeResize="0"/>
              <p:nvPr/>
            </p:nvPicPr>
            <p:blipFill rotWithShape="1">
              <a:blip r:embed="rId3">
                <a:alphaModFix/>
              </a:blip>
              <a:srcRect l="63033" t="52040" r="24757" b="34951"/>
              <a:stretch/>
            </p:blipFill>
            <p:spPr>
              <a:xfrm rot="5400000">
                <a:off x="540387" y="232287"/>
                <a:ext cx="838449" cy="616176"/>
              </a:xfrm>
              <a:prstGeom prst="rect">
                <a:avLst/>
              </a:prstGeom>
              <a:noFill/>
              <a:ln>
                <a:noFill/>
              </a:ln>
            </p:spPr>
          </p:pic>
          <p:pic>
            <p:nvPicPr>
              <p:cNvPr id="404" name="Google Shape;404;p36"/>
              <p:cNvPicPr preferRelativeResize="0"/>
              <p:nvPr/>
            </p:nvPicPr>
            <p:blipFill rotWithShape="1">
              <a:blip r:embed="rId3">
                <a:alphaModFix/>
              </a:blip>
              <a:srcRect l="63033" t="52040" r="24757" b="34951"/>
              <a:stretch/>
            </p:blipFill>
            <p:spPr>
              <a:xfrm rot="5400000">
                <a:off x="1003612" y="232287"/>
                <a:ext cx="838449" cy="616176"/>
              </a:xfrm>
              <a:prstGeom prst="rect">
                <a:avLst/>
              </a:prstGeom>
              <a:noFill/>
              <a:ln>
                <a:noFill/>
              </a:ln>
            </p:spPr>
          </p:pic>
        </p:grpSp>
        <p:sp>
          <p:nvSpPr>
            <p:cNvPr id="405" name="Google Shape;405;p36"/>
            <p:cNvSpPr/>
            <p:nvPr/>
          </p:nvSpPr>
          <p:spPr>
            <a:xfrm>
              <a:off x="1478725" y="149875"/>
              <a:ext cx="736800" cy="7938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36"/>
          <p:cNvSpPr/>
          <p:nvPr/>
        </p:nvSpPr>
        <p:spPr>
          <a:xfrm>
            <a:off x="1730925" y="191300"/>
            <a:ext cx="736800" cy="1058400"/>
          </a:xfrm>
          <a:prstGeom prst="ellipse">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txBox="1"/>
          <p:nvPr/>
        </p:nvSpPr>
        <p:spPr>
          <a:xfrm>
            <a:off x="2113525" y="191300"/>
            <a:ext cx="7030500" cy="1058400"/>
          </a:xfrm>
          <a:prstGeom prst="rect">
            <a:avLst/>
          </a:prstGeom>
          <a:solidFill>
            <a:srgbClr val="00AAE8"/>
          </a:solidFill>
          <a:ln w="9525" cap="flat" cmpd="sng">
            <a:solidFill>
              <a:srgbClr val="00A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sz="2400" b="1">
                <a:solidFill>
                  <a:srgbClr val="FFFFFF"/>
                </a:solidFill>
                <a:latin typeface="Calibri"/>
                <a:ea typeface="Calibri"/>
                <a:cs typeface="Calibri"/>
                <a:sym typeface="Calibri"/>
              </a:rPr>
              <a:t>BNCC E CURRÍCULO PAULISTA</a:t>
            </a:r>
            <a:endParaRPr sz="2400" b="1">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21" name="Google Shape;921;p70"/>
          <p:cNvGrpSpPr/>
          <p:nvPr/>
        </p:nvGrpSpPr>
        <p:grpSpPr>
          <a:xfrm>
            <a:off x="0" y="-33"/>
            <a:ext cx="974800" cy="6855262"/>
            <a:chOff x="0" y="-25"/>
            <a:chExt cx="974800" cy="5141575"/>
          </a:xfrm>
        </p:grpSpPr>
        <p:pic>
          <p:nvPicPr>
            <p:cNvPr id="922" name="Google Shape;922;p70"/>
            <p:cNvPicPr preferRelativeResize="0"/>
            <p:nvPr/>
          </p:nvPicPr>
          <p:blipFill rotWithShape="1">
            <a:blip r:embed="rId3">
              <a:alphaModFix/>
            </a:blip>
            <a:srcRect l="63033" t="52040" r="24757" b="34951"/>
            <a:stretch/>
          </p:blipFill>
          <p:spPr>
            <a:xfrm>
              <a:off x="0" y="-25"/>
              <a:ext cx="974800" cy="716373"/>
            </a:xfrm>
            <a:prstGeom prst="rect">
              <a:avLst/>
            </a:prstGeom>
            <a:noFill/>
            <a:ln>
              <a:noFill/>
            </a:ln>
          </p:spPr>
        </p:pic>
        <p:pic>
          <p:nvPicPr>
            <p:cNvPr id="923" name="Google Shape;923;p70"/>
            <p:cNvPicPr preferRelativeResize="0"/>
            <p:nvPr/>
          </p:nvPicPr>
          <p:blipFill rotWithShape="1">
            <a:blip r:embed="rId3">
              <a:alphaModFix/>
            </a:blip>
            <a:srcRect l="63033" t="52040" r="24757" b="34951"/>
            <a:stretch/>
          </p:blipFill>
          <p:spPr>
            <a:xfrm>
              <a:off x="0" y="647505"/>
              <a:ext cx="974800" cy="716373"/>
            </a:xfrm>
            <a:prstGeom prst="rect">
              <a:avLst/>
            </a:prstGeom>
            <a:noFill/>
            <a:ln>
              <a:noFill/>
            </a:ln>
          </p:spPr>
        </p:pic>
        <p:pic>
          <p:nvPicPr>
            <p:cNvPr id="924" name="Google Shape;924;p70"/>
            <p:cNvPicPr preferRelativeResize="0"/>
            <p:nvPr/>
          </p:nvPicPr>
          <p:blipFill rotWithShape="1">
            <a:blip r:embed="rId3">
              <a:alphaModFix/>
            </a:blip>
            <a:srcRect l="63033" t="52040" r="24757" b="34951"/>
            <a:stretch/>
          </p:blipFill>
          <p:spPr>
            <a:xfrm>
              <a:off x="0" y="1295034"/>
              <a:ext cx="974800" cy="716373"/>
            </a:xfrm>
            <a:prstGeom prst="rect">
              <a:avLst/>
            </a:prstGeom>
            <a:noFill/>
            <a:ln>
              <a:noFill/>
            </a:ln>
          </p:spPr>
        </p:pic>
        <p:pic>
          <p:nvPicPr>
            <p:cNvPr id="925" name="Google Shape;925;p70"/>
            <p:cNvPicPr preferRelativeResize="0"/>
            <p:nvPr/>
          </p:nvPicPr>
          <p:blipFill rotWithShape="1">
            <a:blip r:embed="rId3">
              <a:alphaModFix/>
            </a:blip>
            <a:srcRect l="63033" t="52040" r="24757" b="34951"/>
            <a:stretch/>
          </p:blipFill>
          <p:spPr>
            <a:xfrm>
              <a:off x="0" y="1942564"/>
              <a:ext cx="974800" cy="716373"/>
            </a:xfrm>
            <a:prstGeom prst="rect">
              <a:avLst/>
            </a:prstGeom>
            <a:noFill/>
            <a:ln>
              <a:noFill/>
            </a:ln>
          </p:spPr>
        </p:pic>
        <p:pic>
          <p:nvPicPr>
            <p:cNvPr id="926" name="Google Shape;926;p70"/>
            <p:cNvPicPr preferRelativeResize="0"/>
            <p:nvPr/>
          </p:nvPicPr>
          <p:blipFill rotWithShape="1">
            <a:blip r:embed="rId3">
              <a:alphaModFix/>
            </a:blip>
            <a:srcRect l="63033" t="52040" r="24757" b="34951"/>
            <a:stretch/>
          </p:blipFill>
          <p:spPr>
            <a:xfrm>
              <a:off x="0" y="2620563"/>
              <a:ext cx="974800" cy="716373"/>
            </a:xfrm>
            <a:prstGeom prst="rect">
              <a:avLst/>
            </a:prstGeom>
            <a:noFill/>
            <a:ln>
              <a:noFill/>
            </a:ln>
          </p:spPr>
        </p:pic>
        <p:pic>
          <p:nvPicPr>
            <p:cNvPr id="927" name="Google Shape;927;p70"/>
            <p:cNvPicPr preferRelativeResize="0"/>
            <p:nvPr/>
          </p:nvPicPr>
          <p:blipFill rotWithShape="1">
            <a:blip r:embed="rId3">
              <a:alphaModFix/>
            </a:blip>
            <a:srcRect l="63033" t="52040" r="24757" b="34951"/>
            <a:stretch/>
          </p:blipFill>
          <p:spPr>
            <a:xfrm>
              <a:off x="0" y="3281576"/>
              <a:ext cx="974800" cy="716373"/>
            </a:xfrm>
            <a:prstGeom prst="rect">
              <a:avLst/>
            </a:prstGeom>
            <a:noFill/>
            <a:ln>
              <a:noFill/>
            </a:ln>
          </p:spPr>
        </p:pic>
        <p:pic>
          <p:nvPicPr>
            <p:cNvPr id="928" name="Google Shape;928;p70"/>
            <p:cNvPicPr preferRelativeResize="0"/>
            <p:nvPr/>
          </p:nvPicPr>
          <p:blipFill rotWithShape="1">
            <a:blip r:embed="rId3">
              <a:alphaModFix/>
            </a:blip>
            <a:srcRect l="63033" t="52040" r="24757" b="34951"/>
            <a:stretch/>
          </p:blipFill>
          <p:spPr>
            <a:xfrm>
              <a:off x="0" y="3930551"/>
              <a:ext cx="974800" cy="716373"/>
            </a:xfrm>
            <a:prstGeom prst="rect">
              <a:avLst/>
            </a:prstGeom>
            <a:noFill/>
            <a:ln>
              <a:noFill/>
            </a:ln>
          </p:spPr>
        </p:pic>
        <p:pic>
          <p:nvPicPr>
            <p:cNvPr id="929" name="Google Shape;929;p70"/>
            <p:cNvPicPr preferRelativeResize="0"/>
            <p:nvPr/>
          </p:nvPicPr>
          <p:blipFill rotWithShape="1">
            <a:blip r:embed="rId3">
              <a:alphaModFix/>
            </a:blip>
            <a:srcRect l="63033" t="52040" r="24757" b="34951"/>
            <a:stretch/>
          </p:blipFill>
          <p:spPr>
            <a:xfrm>
              <a:off x="0" y="4425176"/>
              <a:ext cx="974800" cy="716373"/>
            </a:xfrm>
            <a:prstGeom prst="rect">
              <a:avLst/>
            </a:prstGeom>
            <a:noFill/>
            <a:ln>
              <a:noFill/>
            </a:ln>
          </p:spPr>
        </p:pic>
      </p:grpSp>
      <p:sp>
        <p:nvSpPr>
          <p:cNvPr id="932" name="Google Shape;932;p70"/>
          <p:cNvSpPr txBox="1"/>
          <p:nvPr/>
        </p:nvSpPr>
        <p:spPr>
          <a:xfrm>
            <a:off x="1912650" y="3002700"/>
            <a:ext cx="21063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400" b="1">
                <a:solidFill>
                  <a:schemeClr val="dk1"/>
                </a:solidFill>
                <a:latin typeface="Calibri"/>
                <a:ea typeface="Calibri"/>
                <a:cs typeface="Calibri"/>
                <a:sym typeface="Calibri"/>
              </a:rPr>
              <a:t>Formadores</a:t>
            </a:r>
            <a:endParaRPr sz="2400" b="1">
              <a:latin typeface="Calibri"/>
              <a:ea typeface="Calibri"/>
              <a:cs typeface="Calibri"/>
              <a:sym typeface="Calibri"/>
            </a:endParaRPr>
          </a:p>
        </p:txBody>
      </p:sp>
      <p:sp>
        <p:nvSpPr>
          <p:cNvPr id="933" name="Google Shape;933;p70"/>
          <p:cNvSpPr txBox="1"/>
          <p:nvPr/>
        </p:nvSpPr>
        <p:spPr>
          <a:xfrm>
            <a:off x="1359600" y="6197675"/>
            <a:ext cx="32124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400" b="1" dirty="0" err="1">
                <a:latin typeface="Calibri"/>
                <a:ea typeface="Calibri"/>
                <a:cs typeface="Calibri"/>
                <a:sym typeface="Calibri"/>
              </a:rPr>
              <a:t>http</a:t>
            </a:r>
            <a:r>
              <a:rPr lang="pt-BR" sz="2400" b="1" dirty="0">
                <a:latin typeface="Calibri"/>
                <a:ea typeface="Calibri"/>
                <a:cs typeface="Calibri"/>
                <a:sym typeface="Calibri"/>
              </a:rPr>
              <a:t>://</a:t>
            </a:r>
            <a:r>
              <a:rPr lang="pt-BR" sz="2400" b="1" dirty="0" err="1">
                <a:latin typeface="Calibri"/>
                <a:ea typeface="Calibri"/>
                <a:cs typeface="Calibri"/>
                <a:sym typeface="Calibri"/>
              </a:rPr>
              <a:t>bit.ly</a:t>
            </a:r>
            <a:r>
              <a:rPr lang="pt-BR" sz="2400" b="1" dirty="0">
                <a:latin typeface="Calibri"/>
                <a:ea typeface="Calibri"/>
                <a:cs typeface="Calibri"/>
                <a:sym typeface="Calibri"/>
              </a:rPr>
              <a:t>/2oiIyg1</a:t>
            </a:r>
            <a:endParaRPr sz="2400" b="1" dirty="0">
              <a:latin typeface="Calibri"/>
              <a:ea typeface="Calibri"/>
              <a:cs typeface="Calibri"/>
              <a:sym typeface="Calibri"/>
            </a:endParaRPr>
          </a:p>
        </p:txBody>
      </p:sp>
      <p:sp>
        <p:nvSpPr>
          <p:cNvPr id="934" name="Google Shape;934;p70"/>
          <p:cNvSpPr txBox="1"/>
          <p:nvPr/>
        </p:nvSpPr>
        <p:spPr>
          <a:xfrm>
            <a:off x="5913875" y="2981263"/>
            <a:ext cx="21063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400" b="1">
                <a:solidFill>
                  <a:schemeClr val="dk1"/>
                </a:solidFill>
                <a:latin typeface="Calibri"/>
                <a:ea typeface="Calibri"/>
                <a:cs typeface="Calibri"/>
                <a:sym typeface="Calibri"/>
              </a:rPr>
              <a:t>Participantes</a:t>
            </a:r>
            <a:endParaRPr sz="2400" b="1">
              <a:latin typeface="Calibri"/>
              <a:ea typeface="Calibri"/>
              <a:cs typeface="Calibri"/>
              <a:sym typeface="Calibri"/>
            </a:endParaRPr>
          </a:p>
        </p:txBody>
      </p:sp>
      <p:sp>
        <p:nvSpPr>
          <p:cNvPr id="935" name="Google Shape;935;p70"/>
          <p:cNvSpPr txBox="1"/>
          <p:nvPr/>
        </p:nvSpPr>
        <p:spPr>
          <a:xfrm>
            <a:off x="5434475" y="6176239"/>
            <a:ext cx="3065100" cy="482400"/>
          </a:xfrm>
          <a:prstGeom prst="rect">
            <a:avLst/>
          </a:prstGeom>
          <a:noFill/>
          <a:ln>
            <a:noFill/>
          </a:ln>
        </p:spPr>
        <p:txBody>
          <a:bodyPr spcFirstLastPara="1" wrap="square" lIns="91425" tIns="91425" rIns="91425" bIns="91425" anchor="t" anchorCtr="0">
            <a:noAutofit/>
          </a:bodyPr>
          <a:lstStyle/>
          <a:p>
            <a:pPr lvl="0" algn="ctr"/>
            <a:r>
              <a:rPr lang="pt-BR" sz="2400" b="1" dirty="0" err="1">
                <a:latin typeface="Calibri"/>
                <a:ea typeface="Calibri"/>
                <a:cs typeface="Calibri"/>
                <a:sym typeface="Calibri"/>
              </a:rPr>
              <a:t>http</a:t>
            </a:r>
            <a:r>
              <a:rPr lang="pt-BR" sz="2400" b="1" dirty="0">
                <a:latin typeface="Calibri"/>
                <a:ea typeface="Calibri"/>
                <a:cs typeface="Calibri"/>
                <a:sym typeface="Calibri"/>
              </a:rPr>
              <a:t>://</a:t>
            </a:r>
            <a:r>
              <a:rPr lang="pt-BR" sz="2400" b="1" dirty="0" err="1">
                <a:latin typeface="Calibri"/>
                <a:ea typeface="Calibri"/>
                <a:cs typeface="Calibri"/>
                <a:sym typeface="Calibri"/>
              </a:rPr>
              <a:t>bit.ly</a:t>
            </a:r>
            <a:r>
              <a:rPr lang="pt-BR" sz="2400" b="1" dirty="0">
                <a:latin typeface="Calibri"/>
                <a:ea typeface="Calibri"/>
                <a:cs typeface="Calibri"/>
                <a:sym typeface="Calibri"/>
              </a:rPr>
              <a:t>/2CA6DTu</a:t>
            </a:r>
            <a:endParaRPr sz="2400" b="1" dirty="0">
              <a:latin typeface="Calibri"/>
              <a:ea typeface="Calibri"/>
              <a:cs typeface="Calibri"/>
              <a:sym typeface="Calibri"/>
            </a:endParaRPr>
          </a:p>
        </p:txBody>
      </p:sp>
      <p:sp>
        <p:nvSpPr>
          <p:cNvPr id="936" name="Google Shape;936;p70"/>
          <p:cNvSpPr txBox="1"/>
          <p:nvPr/>
        </p:nvSpPr>
        <p:spPr>
          <a:xfrm>
            <a:off x="1478600" y="275025"/>
            <a:ext cx="4767900" cy="1254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4800" b="1">
                <a:latin typeface="Calibri"/>
                <a:ea typeface="Calibri"/>
                <a:cs typeface="Calibri"/>
                <a:sym typeface="Calibri"/>
              </a:rPr>
              <a:t>Formulário de monitoramento</a:t>
            </a:r>
            <a:endParaRPr sz="4800" b="1">
              <a:latin typeface="Calibri"/>
              <a:ea typeface="Calibri"/>
              <a:cs typeface="Calibri"/>
              <a:sym typeface="Calibri"/>
            </a:endParaRPr>
          </a:p>
        </p:txBody>
      </p:sp>
      <p:cxnSp>
        <p:nvCxnSpPr>
          <p:cNvPr id="937" name="Google Shape;937;p70"/>
          <p:cNvCxnSpPr/>
          <p:nvPr/>
        </p:nvCxnSpPr>
        <p:spPr>
          <a:xfrm flipH="1">
            <a:off x="1587400" y="1669473"/>
            <a:ext cx="6605400" cy="32400"/>
          </a:xfrm>
          <a:prstGeom prst="straightConnector1">
            <a:avLst/>
          </a:prstGeom>
          <a:noFill/>
          <a:ln w="38100" cap="flat" cmpd="sng">
            <a:solidFill>
              <a:srgbClr val="000000"/>
            </a:solidFill>
            <a:prstDash val="solid"/>
            <a:round/>
            <a:headEnd type="none" w="med" len="med"/>
            <a:tailEnd type="none" w="med" len="med"/>
          </a:ln>
        </p:spPr>
      </p:cxnSp>
      <p:sp>
        <p:nvSpPr>
          <p:cNvPr id="938" name="Google Shape;938;p70"/>
          <p:cNvSpPr txBox="1"/>
          <p:nvPr/>
        </p:nvSpPr>
        <p:spPr>
          <a:xfrm>
            <a:off x="1587400" y="1760825"/>
            <a:ext cx="7105500" cy="8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dirty="0">
                <a:latin typeface="Calibri"/>
                <a:ea typeface="Calibri"/>
                <a:cs typeface="Calibri"/>
                <a:sym typeface="Calibri"/>
              </a:rPr>
              <a:t>Nome desta Pauta: Currículo Paulista – Percurso Histórico</a:t>
            </a:r>
            <a:endParaRPr sz="2400" dirty="0">
              <a:latin typeface="Calibri"/>
              <a:ea typeface="Calibri"/>
              <a:cs typeface="Calibri"/>
              <a:sym typeface="Calibri"/>
            </a:endParaRPr>
          </a:p>
        </p:txBody>
      </p:sp>
      <p:pic>
        <p:nvPicPr>
          <p:cNvPr id="3" name="Imagem 2">
            <a:extLst>
              <a:ext uri="{FF2B5EF4-FFF2-40B4-BE49-F238E27FC236}">
                <a16:creationId xmlns:a16="http://schemas.microsoft.com/office/drawing/2014/main" id="{4855C857-67A9-7140-8588-FF38FD54C199}"/>
              </a:ext>
            </a:extLst>
          </p:cNvPr>
          <p:cNvPicPr>
            <a:picLocks noChangeAspect="1"/>
          </p:cNvPicPr>
          <p:nvPr/>
        </p:nvPicPr>
        <p:blipFill>
          <a:blip r:embed="rId4"/>
          <a:stretch>
            <a:fillRect/>
          </a:stretch>
        </p:blipFill>
        <p:spPr>
          <a:xfrm>
            <a:off x="1616097" y="3493997"/>
            <a:ext cx="2699405" cy="2699405"/>
          </a:xfrm>
          <a:prstGeom prst="rect">
            <a:avLst/>
          </a:prstGeom>
        </p:spPr>
      </p:pic>
      <p:pic>
        <p:nvPicPr>
          <p:cNvPr id="21" name="Imagem 20">
            <a:extLst>
              <a:ext uri="{FF2B5EF4-FFF2-40B4-BE49-F238E27FC236}">
                <a16:creationId xmlns:a16="http://schemas.microsoft.com/office/drawing/2014/main" id="{D02EB2C6-1DD5-E244-BA80-17EA3460DC57}"/>
              </a:ext>
            </a:extLst>
          </p:cNvPr>
          <p:cNvPicPr>
            <a:picLocks noChangeAspect="1"/>
          </p:cNvPicPr>
          <p:nvPr/>
        </p:nvPicPr>
        <p:blipFill>
          <a:blip r:embed="rId5"/>
          <a:stretch>
            <a:fillRect/>
          </a:stretch>
        </p:blipFill>
        <p:spPr>
          <a:xfrm>
            <a:off x="5656238" y="3509164"/>
            <a:ext cx="2651908" cy="2651908"/>
          </a:xfrm>
          <a:prstGeom prst="rect">
            <a:avLst/>
          </a:prstGeom>
        </p:spPr>
      </p:pic>
    </p:spTree>
    <p:extLst>
      <p:ext uri="{BB962C8B-B14F-4D97-AF65-F5344CB8AC3E}">
        <p14:creationId xmlns:p14="http://schemas.microsoft.com/office/powerpoint/2010/main" val="371740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221400" y="152400"/>
            <a:ext cx="8701194" cy="6553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125400" y="152400"/>
            <a:ext cx="8719397" cy="6553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1922300" y="159825"/>
            <a:ext cx="5372749" cy="4037974"/>
          </a:xfrm>
          <a:prstGeom prst="rect">
            <a:avLst/>
          </a:prstGeom>
          <a:noFill/>
          <a:ln>
            <a:noFill/>
          </a:ln>
        </p:spPr>
      </p:pic>
      <p:sp>
        <p:nvSpPr>
          <p:cNvPr id="83" name="Google Shape;83;p17"/>
          <p:cNvSpPr/>
          <p:nvPr/>
        </p:nvSpPr>
        <p:spPr>
          <a:xfrm>
            <a:off x="373275" y="4328150"/>
            <a:ext cx="8470800" cy="2376000"/>
          </a:xfrm>
          <a:prstGeom prst="rect">
            <a:avLst/>
          </a:prstGeom>
          <a:solidFill>
            <a:srgbClr val="DDEA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pt-BR" sz="2000">
                <a:latin typeface="Calibri"/>
                <a:ea typeface="Calibri"/>
                <a:cs typeface="Calibri"/>
                <a:sym typeface="Calibri"/>
              </a:rPr>
              <a:t>Para a artista-curadora, assim como a poética de Alcides parece girar em torno do desejo de um mundo organizado, seguramente compartimentado em categorias, ela nutre um carinho especial pela organização das coisas da vida. “Busco representar as coisas da vida em minha obra, escolhendo imagens arquetípicas como a estrada, a montanha, a casinha e o laguinho, além de cachoeiras e animais, como símbolos dos tempos em que vivemos, baseados na mesma mitologia de progresso e de um suposto conforto que deveria resultar do esforço de se ordenar racionalmente a existência.</a:t>
            </a:r>
            <a:endParaRPr sz="20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1156124" y="161100"/>
            <a:ext cx="6831749" cy="5134500"/>
          </a:xfrm>
          <a:prstGeom prst="rect">
            <a:avLst/>
          </a:prstGeom>
          <a:noFill/>
          <a:ln>
            <a:noFill/>
          </a:ln>
        </p:spPr>
      </p:pic>
      <p:sp>
        <p:nvSpPr>
          <p:cNvPr id="89" name="Google Shape;89;p18"/>
          <p:cNvSpPr/>
          <p:nvPr/>
        </p:nvSpPr>
        <p:spPr>
          <a:xfrm>
            <a:off x="152400" y="5366400"/>
            <a:ext cx="8856900" cy="1385400"/>
          </a:xfrm>
          <a:prstGeom prst="homePlate">
            <a:avLst>
              <a:gd name="adj" fmla="val 55653"/>
            </a:avLst>
          </a:prstGeom>
          <a:solidFill>
            <a:srgbClr val="DDEA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pt-BR" sz="2400"/>
              <a:t>Que relação pode haver entre o desejo de organização </a:t>
            </a:r>
            <a:endParaRPr sz="2400"/>
          </a:p>
          <a:p>
            <a:pPr marL="0" lvl="0" indent="0" algn="ctr" rtl="0">
              <a:lnSpc>
                <a:spcPct val="115000"/>
              </a:lnSpc>
              <a:spcBef>
                <a:spcPts val="0"/>
              </a:spcBef>
              <a:spcAft>
                <a:spcPts val="0"/>
              </a:spcAft>
              <a:buClr>
                <a:schemeClr val="dk1"/>
              </a:buClr>
              <a:buSzPts val="1100"/>
              <a:buFont typeface="Arial"/>
              <a:buNone/>
            </a:pPr>
            <a:r>
              <a:rPr lang="pt-BR" sz="2400"/>
              <a:t>das coisas da vida, de Leda, e o desejo de um currículo </a:t>
            </a:r>
            <a:endParaRPr sz="2400"/>
          </a:p>
          <a:p>
            <a:pPr marL="0" lvl="0" indent="0" algn="ctr" rtl="0">
              <a:lnSpc>
                <a:spcPct val="115000"/>
              </a:lnSpc>
              <a:spcBef>
                <a:spcPts val="0"/>
              </a:spcBef>
              <a:spcAft>
                <a:spcPts val="0"/>
              </a:spcAft>
              <a:buClr>
                <a:schemeClr val="dk1"/>
              </a:buClr>
              <a:buSzPts val="1100"/>
              <a:buFont typeface="Arial"/>
              <a:buNone/>
            </a:pPr>
            <a:r>
              <a:rPr lang="pt-BR" sz="2400"/>
              <a:t>para o estado/município?</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319575" y="429225"/>
            <a:ext cx="8343149" cy="5999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144600" y="152400"/>
            <a:ext cx="6905599" cy="5179199"/>
          </a:xfrm>
          <a:prstGeom prst="rect">
            <a:avLst/>
          </a:prstGeom>
          <a:noFill/>
          <a:ln>
            <a:noFill/>
          </a:ln>
        </p:spPr>
      </p:pic>
      <p:sp>
        <p:nvSpPr>
          <p:cNvPr id="100" name="Google Shape;100;p20"/>
          <p:cNvSpPr/>
          <p:nvPr/>
        </p:nvSpPr>
        <p:spPr>
          <a:xfrm>
            <a:off x="108650" y="5331600"/>
            <a:ext cx="8977500" cy="1539000"/>
          </a:xfrm>
          <a:prstGeom prst="rect">
            <a:avLst/>
          </a:prstGeom>
          <a:solidFill>
            <a:srgbClr val="FBE4D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pt-BR" sz="2000" b="1">
                <a:latin typeface="Calibri"/>
                <a:ea typeface="Calibri"/>
                <a:cs typeface="Calibri"/>
                <a:sym typeface="Calibri"/>
              </a:rPr>
              <a:t>Leda compartilha ainda o fascínio de Alcides por veículos, ao pertencer a uma geração encantada por carros, sentimento estimulado pelas corridas e heróis de fórmula 1. Segundo a artista, foi daí que desenvolveu um gosto especial pelos desenhos dos circuitos de corrida e suas sofisticadas e coloridas pinturas de solo que servem de sinalização.</a:t>
            </a:r>
            <a:endParaRPr sz="20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955713" y="109000"/>
            <a:ext cx="7130976" cy="5348225"/>
          </a:xfrm>
          <a:prstGeom prst="rect">
            <a:avLst/>
          </a:prstGeom>
          <a:noFill/>
          <a:ln>
            <a:noFill/>
          </a:ln>
        </p:spPr>
      </p:pic>
      <p:sp>
        <p:nvSpPr>
          <p:cNvPr id="106" name="Google Shape;106;p21"/>
          <p:cNvSpPr/>
          <p:nvPr/>
        </p:nvSpPr>
        <p:spPr>
          <a:xfrm>
            <a:off x="407250" y="5621725"/>
            <a:ext cx="8329500" cy="1066500"/>
          </a:xfrm>
          <a:prstGeom prst="homePlate">
            <a:avLst>
              <a:gd name="adj" fmla="val 53370"/>
            </a:avLst>
          </a:prstGeom>
          <a:solidFill>
            <a:srgbClr val="FBE4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pt-BR" sz="2000" b="1"/>
              <a:t>Quais são os encantamentos desta geração de alunos? Como representar seus desejos no currículo do estado/município?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1475</Words>
  <Application>Microsoft Office PowerPoint</Application>
  <PresentationFormat>Apresentação na tela (4:3)</PresentationFormat>
  <Paragraphs>194</Paragraphs>
  <Slides>25</Slides>
  <Notes>25</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25</vt:i4>
      </vt:variant>
    </vt:vector>
  </HeadingPairs>
  <TitlesOfParts>
    <vt:vector size="30" baseType="lpstr">
      <vt:lpstr>Arial</vt:lpstr>
      <vt:lpstr>Calibri</vt:lpstr>
      <vt:lpstr>Trebuchet MS</vt:lpstr>
      <vt:lpstr>Verdana</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Daniele DB. Bordoni</dc:creator>
  <cp:lastModifiedBy>Daniele DB. Bordoni</cp:lastModifiedBy>
  <cp:revision>4</cp:revision>
  <dcterms:modified xsi:type="dcterms:W3CDTF">2019-11-22T16:03:53Z</dcterms:modified>
</cp:coreProperties>
</file>