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8" r:id="rId5"/>
    <p:sldId id="277" r:id="rId6"/>
    <p:sldId id="259" r:id="rId7"/>
    <p:sldId id="261" r:id="rId8"/>
    <p:sldId id="279" r:id="rId9"/>
    <p:sldId id="282" r:id="rId10"/>
    <p:sldId id="285" r:id="rId11"/>
    <p:sldId id="283" r:id="rId12"/>
    <p:sldId id="286" r:id="rId13"/>
    <p:sldId id="27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apa" id="{23C075A8-F0DA-4255-A192-727D1D34977D}">
          <p14:sldIdLst>
            <p14:sldId id="256"/>
          </p14:sldIdLst>
        </p14:section>
        <p14:section name="Índice" id="{1A4371BB-9C44-41E2-A98F-3F5349308F9A}">
          <p14:sldIdLst>
            <p14:sldId id="257"/>
          </p14:sldIdLst>
        </p14:section>
        <p14:section name="Início" id="{98A8064E-33FB-4E0E-B326-1047E45AAE42}">
          <p14:sldIdLst>
            <p14:sldId id="258"/>
          </p14:sldIdLst>
        </p14:section>
        <p14:section name="Introdução" id="{CDE1A460-C104-4EB0-8E1B-E1832E8F3224}">
          <p14:sldIdLst>
            <p14:sldId id="278"/>
          </p14:sldIdLst>
        </p14:section>
        <p14:section name="Perfil e Caminho de Acesso" id="{299CE87C-DA88-44B0-A919-BE52C1A609D1}">
          <p14:sldIdLst>
            <p14:sldId id="277"/>
          </p14:sldIdLst>
        </p14:section>
        <p14:section name="Fluxo" id="{5636EEC7-1B81-44E1-A5EA-6558C3D813BE}">
          <p14:sldIdLst>
            <p14:sldId id="259"/>
          </p14:sldIdLst>
        </p14:section>
        <p14:section name="Passo a Passo" id="{857FB6C2-9ECF-4D7F-9ED9-B22BC9BFA968}">
          <p14:sldIdLst>
            <p14:sldId id="261"/>
            <p14:sldId id="279"/>
            <p14:sldId id="282"/>
            <p14:sldId id="285"/>
            <p14:sldId id="283"/>
            <p14:sldId id="28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4767"/>
    <a:srgbClr val="65ACDD"/>
    <a:srgbClr val="9ECBEA"/>
    <a:srgbClr val="2A81BC"/>
    <a:srgbClr val="FFFFFF"/>
    <a:srgbClr val="459AD6"/>
    <a:srgbClr val="1A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60ef26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b60ef266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77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22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98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60ef2666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b60ef2666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9f11576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1d9f11576b8_0_1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9f11576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d9f11576b8_0_2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9f11576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d9f11576b8_0_2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1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9f11576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d9f11576b8_0_2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88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a59cc41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da59cc411f_0_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14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3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bg>
      <p:bgPr>
        <a:solidFill>
          <a:srgbClr val="232D3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267" y="3869344"/>
            <a:ext cx="1751048" cy="4516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0" y="1896973"/>
            <a:ext cx="9144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2557" y="3219822"/>
            <a:ext cx="2204813" cy="193732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0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 amt="20000"/>
          </a:blip>
          <a:srcRect t="36855" b="20946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4857" y="3207771"/>
            <a:ext cx="7233000" cy="129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Programa Multiplica SP #Professores</a:t>
            </a:r>
            <a:endParaRPr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Validação de Protocolo de Isenção ISS</a:t>
            </a:r>
            <a:endParaRPr sz="2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15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8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V1 – 22/09/2023</a:t>
            </a:r>
            <a:endParaRPr sz="8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5238" y="8727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3417" y="89492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7059" y="896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814766C4-2F1F-5470-B4E5-372DF7B256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030" t="30835" r="11176" b="32977"/>
          <a:stretch/>
        </p:blipFill>
        <p:spPr>
          <a:xfrm>
            <a:off x="723461" y="919513"/>
            <a:ext cx="4685829" cy="673200"/>
          </a:xfrm>
          <a:prstGeom prst="rect">
            <a:avLst/>
          </a:prstGeom>
        </p:spPr>
      </p:pic>
      <p:pic>
        <p:nvPicPr>
          <p:cNvPr id="7" name="Imagem 6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F5EA7B70-0EB9-D038-932E-3747B43A8C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184" r="35724"/>
          <a:stretch/>
        </p:blipFill>
        <p:spPr>
          <a:xfrm>
            <a:off x="228604" y="3207771"/>
            <a:ext cx="1372792" cy="1326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"/>
    </mc:Choice>
    <mc:Fallback xmlns="">
      <p:transition spd="slow" advTm="38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10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Ao clicar, abrirá a tela abaixo onde é possível realizar o download do documento comprobatório a fim de analisar o mesmo e seguir com a Aprovação ou Reprovação através dos botões existentes mais abaixo.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5C3F50-3CF8-A6CB-E076-7A61B00B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776" y="2025582"/>
            <a:ext cx="4814047" cy="2550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"/>
    </mc:Choice>
    <mc:Fallback xmlns="">
      <p:transition spd="slow" advTm="11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11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Após realizada a validação do PM, caso o documento esteja OK, basta clicar em Aprovar, onde apresentará o aviso abaixo para confirmação e clicando em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será registrada a aprovação e o PM deixará de ser listado na tela de validação.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7947D9-407C-D982-CB2E-767E1A45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22" y="1946588"/>
            <a:ext cx="5304865" cy="28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"/>
    </mc:Choice>
    <mc:Fallback xmlns="">
      <p:transition spd="slow" advTm="12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12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Após realizada a validação do PM, caso o documento não esteja OK, basta clicar em Reprovar, onde apresentará a tela abaixo a fim de se registrar o motivo da reprovação. Uma vez informado o motivo, deve-se clicar em Salvar e então confirmar a fim de registrar a reprovação. Lembrando que o PM deixará de ser listado na tela de validação bem como o mesmo poderá submeter um novo documento para ser validado. Além disso, para fins de pagamento, tal reprovação faz com que o PM venha a ser tributado em relação ao ISS com base no percentual de 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seu município.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AFF925-989F-311C-9E9C-E3149458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1" y="2283386"/>
            <a:ext cx="3546487" cy="1578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A517B5-D957-F8F3-A303-227A94B70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807" y="3939681"/>
            <a:ext cx="5634318" cy="1036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C431061-3D20-F280-923A-5B7A3AAA37CB}"/>
              </a:ext>
            </a:extLst>
          </p:cNvPr>
          <p:cNvSpPr/>
          <p:nvPr/>
        </p:nvSpPr>
        <p:spPr>
          <a:xfrm rot="1871767">
            <a:off x="3084320" y="3724145"/>
            <a:ext cx="679077" cy="35298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"/>
    </mc:Choice>
    <mc:Fallback xmlns="">
      <p:transition spd="slow" advTm="12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9"/>
          <p:cNvPicPr preferRelativeResize="0"/>
          <p:nvPr/>
        </p:nvPicPr>
        <p:blipFill rotWithShape="1">
          <a:blip r:embed="rId3">
            <a:alphaModFix amt="10000"/>
          </a:blip>
          <a:srcRect t="5089" b="10515"/>
          <a:stretch/>
        </p:blipFill>
        <p:spPr>
          <a:xfrm>
            <a:off x="0" y="-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/>
        </p:nvSpPr>
        <p:spPr>
          <a:xfrm>
            <a:off x="2305050" y="3144225"/>
            <a:ext cx="6479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OBRIGADO</a:t>
            </a: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3" name="Google Shape;333;p29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"/>
    </mc:Choice>
    <mc:Fallback xmlns="">
      <p:transition spd="slow" advTm="12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Índice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5" name="Google Shape;75;p15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76" name="Google Shape;76;p15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2</a:t>
            </a:fld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4DC6654-4188-9416-2038-8FC35D0B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3A767C2-9BC1-EFE2-D158-5F0A57CD6F05}"/>
              </a:ext>
            </a:extLst>
          </p:cNvPr>
          <p:cNvGrpSpPr/>
          <p:nvPr/>
        </p:nvGrpSpPr>
        <p:grpSpPr>
          <a:xfrm>
            <a:off x="299314" y="839795"/>
            <a:ext cx="2671341" cy="2215991"/>
            <a:chOff x="299314" y="839795"/>
            <a:chExt cx="2671341" cy="2215991"/>
          </a:xfrm>
        </p:grpSpPr>
        <p:sp>
          <p:nvSpPr>
            <p:cNvPr id="2" name="Retângulo: Cantos Arredondados 1">
              <a:hlinkClick r:id="rId4" action="ppaction://hlinksldjump"/>
              <a:extLst>
                <a:ext uri="{FF2B5EF4-FFF2-40B4-BE49-F238E27FC236}">
                  <a16:creationId xmlns:a16="http://schemas.microsoft.com/office/drawing/2014/main" id="{25AB3975-AC9B-F5A5-A0FD-5AED818E8A25}"/>
                </a:ext>
              </a:extLst>
            </p:cNvPr>
            <p:cNvSpPr/>
            <p:nvPr/>
          </p:nvSpPr>
          <p:spPr>
            <a:xfrm>
              <a:off x="450655" y="1427385"/>
              <a:ext cx="2520000" cy="1080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SOBRE A </a:t>
              </a:r>
            </a:p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SED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41E4417-A15F-E33D-9F49-A5682F1B9EB4}"/>
                </a:ext>
              </a:extLst>
            </p:cNvPr>
            <p:cNvSpPr txBox="1"/>
            <p:nvPr/>
          </p:nvSpPr>
          <p:spPr>
            <a:xfrm>
              <a:off x="299314" y="839795"/>
              <a:ext cx="108234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DE0FC13-D2D1-9E7B-17A7-EBEE857F3924}"/>
              </a:ext>
            </a:extLst>
          </p:cNvPr>
          <p:cNvGrpSpPr/>
          <p:nvPr/>
        </p:nvGrpSpPr>
        <p:grpSpPr>
          <a:xfrm>
            <a:off x="3152353" y="884280"/>
            <a:ext cx="2660982" cy="2215991"/>
            <a:chOff x="3152353" y="884280"/>
            <a:chExt cx="2660982" cy="2215991"/>
          </a:xfrm>
        </p:grpSpPr>
        <p:sp>
          <p:nvSpPr>
            <p:cNvPr id="3" name="Retângulo: Cantos Arredondados 2">
              <a:hlinkClick r:id="rId5" action="ppaction://hlinksldjump"/>
              <a:extLst>
                <a:ext uri="{FF2B5EF4-FFF2-40B4-BE49-F238E27FC236}">
                  <a16:creationId xmlns:a16="http://schemas.microsoft.com/office/drawing/2014/main" id="{09018A88-0B01-C042-46B2-03507F67F88B}"/>
                </a:ext>
              </a:extLst>
            </p:cNvPr>
            <p:cNvSpPr/>
            <p:nvPr/>
          </p:nvSpPr>
          <p:spPr>
            <a:xfrm>
              <a:off x="3293335" y="1471866"/>
              <a:ext cx="25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INTRODUÇÃO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581A1D0-1C5D-60F3-3335-DA2A389EBADD}"/>
                </a:ext>
              </a:extLst>
            </p:cNvPr>
            <p:cNvSpPr txBox="1"/>
            <p:nvPr/>
          </p:nvSpPr>
          <p:spPr>
            <a:xfrm>
              <a:off x="3152353" y="884280"/>
              <a:ext cx="108234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B84A84F-9637-ACA0-D5E8-498F1F155E1E}"/>
              </a:ext>
            </a:extLst>
          </p:cNvPr>
          <p:cNvGrpSpPr/>
          <p:nvPr/>
        </p:nvGrpSpPr>
        <p:grpSpPr>
          <a:xfrm>
            <a:off x="5967998" y="875748"/>
            <a:ext cx="2666327" cy="2215991"/>
            <a:chOff x="5967998" y="875748"/>
            <a:chExt cx="2666327" cy="2215991"/>
          </a:xfrm>
        </p:grpSpPr>
        <p:sp>
          <p:nvSpPr>
            <p:cNvPr id="4" name="Retângulo: Cantos Arredondados 3">
              <a:hlinkClick r:id="rId6" action="ppaction://hlinksldjump"/>
              <a:extLst>
                <a:ext uri="{FF2B5EF4-FFF2-40B4-BE49-F238E27FC236}">
                  <a16:creationId xmlns:a16="http://schemas.microsoft.com/office/drawing/2014/main" id="{54678FAC-91F5-DFBD-BAA0-7A3E49E8941B}"/>
                </a:ext>
              </a:extLst>
            </p:cNvPr>
            <p:cNvSpPr/>
            <p:nvPr/>
          </p:nvSpPr>
          <p:spPr>
            <a:xfrm>
              <a:off x="6114325" y="1456803"/>
              <a:ext cx="2520000" cy="1080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PERFIL</a:t>
              </a:r>
            </a:p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 CAMINHO</a:t>
              </a:r>
            </a:p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ACESSO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6FFE064-4D4E-EE7F-82DF-F08930335C5C}"/>
                </a:ext>
              </a:extLst>
            </p:cNvPr>
            <p:cNvSpPr txBox="1"/>
            <p:nvPr/>
          </p:nvSpPr>
          <p:spPr>
            <a:xfrm>
              <a:off x="5967998" y="875748"/>
              <a:ext cx="108234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3F2E20B-BC73-0C8C-EF8C-D576094A6346}"/>
              </a:ext>
            </a:extLst>
          </p:cNvPr>
          <p:cNvGrpSpPr/>
          <p:nvPr/>
        </p:nvGrpSpPr>
        <p:grpSpPr>
          <a:xfrm>
            <a:off x="1822210" y="2359474"/>
            <a:ext cx="2663512" cy="2215991"/>
            <a:chOff x="309405" y="2359474"/>
            <a:chExt cx="2663512" cy="2215991"/>
          </a:xfrm>
        </p:grpSpPr>
        <p:sp>
          <p:nvSpPr>
            <p:cNvPr id="14" name="Retângulo: Cantos Arredondados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0588FD2D-38F9-1E1D-58B1-32FF72A6B9BB}"/>
                </a:ext>
              </a:extLst>
            </p:cNvPr>
            <p:cNvSpPr/>
            <p:nvPr/>
          </p:nvSpPr>
          <p:spPr>
            <a:xfrm>
              <a:off x="452917" y="2948378"/>
              <a:ext cx="25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FLUXO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F831343-F1ED-9FFA-EFBB-ABF1FA9552EE}"/>
                </a:ext>
              </a:extLst>
            </p:cNvPr>
            <p:cNvSpPr txBox="1"/>
            <p:nvPr/>
          </p:nvSpPr>
          <p:spPr>
            <a:xfrm>
              <a:off x="309405" y="2359474"/>
              <a:ext cx="108234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BC117B4-3D48-EAD3-7B84-E158DA5117BD}"/>
              </a:ext>
            </a:extLst>
          </p:cNvPr>
          <p:cNvGrpSpPr/>
          <p:nvPr/>
        </p:nvGrpSpPr>
        <p:grpSpPr>
          <a:xfrm>
            <a:off x="4657363" y="2366345"/>
            <a:ext cx="2671341" cy="2215991"/>
            <a:chOff x="3144558" y="2366345"/>
            <a:chExt cx="2671341" cy="2215991"/>
          </a:xfrm>
        </p:grpSpPr>
        <p:sp>
          <p:nvSpPr>
            <p:cNvPr id="16" name="Retângulo: Cantos Arredondados 15">
              <a:hlinkClick r:id="rId8" action="ppaction://hlinksldjump"/>
              <a:extLst>
                <a:ext uri="{FF2B5EF4-FFF2-40B4-BE49-F238E27FC236}">
                  <a16:creationId xmlns:a16="http://schemas.microsoft.com/office/drawing/2014/main" id="{AF3E2F00-8877-659D-3C05-52E4DA8C3925}"/>
                </a:ext>
              </a:extLst>
            </p:cNvPr>
            <p:cNvSpPr/>
            <p:nvPr/>
          </p:nvSpPr>
          <p:spPr>
            <a:xfrm>
              <a:off x="3295899" y="2953935"/>
              <a:ext cx="2520000" cy="1080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PASSO A</a:t>
              </a:r>
            </a:p>
            <a:p>
              <a:pPr algn="r"/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7C08E7B-60DB-EA0C-E8A8-95000F1F33B1}"/>
                </a:ext>
              </a:extLst>
            </p:cNvPr>
            <p:cNvSpPr txBox="1"/>
            <p:nvPr/>
          </p:nvSpPr>
          <p:spPr>
            <a:xfrm>
              <a:off x="3144558" y="2366345"/>
              <a:ext cx="108234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C75E77-9071-C31C-E810-309F2D86D760}"/>
              </a:ext>
            </a:extLst>
          </p:cNvPr>
          <p:cNvSpPr txBox="1"/>
          <p:nvPr/>
        </p:nvSpPr>
        <p:spPr>
          <a:xfrm>
            <a:off x="5934157" y="2349995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"/>
    </mc:Choice>
    <mc:Fallback xmlns="">
      <p:transition spd="slow" advTm="16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Início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466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Sobre a SED</a:t>
            </a:r>
            <a:endParaRPr sz="1466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96" name="Google Shape;96;p16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3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B5415C-8C80-3B76-E7B4-9278E57DA7C0}"/>
              </a:ext>
            </a:extLst>
          </p:cNvPr>
          <p:cNvSpPr txBox="1"/>
          <p:nvPr/>
        </p:nvSpPr>
        <p:spPr>
          <a:xfrm>
            <a:off x="133839" y="1427663"/>
            <a:ext cx="8867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Plataforma SED foi criada em 2014 e instituída oficialmente em 2016 através da Resolução SE 36 de 25 -05 -2016.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pt-B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Hoje a plataforma SED é utilizada pelas redes: estadual, municipal e privada em todo o Estado de São Paulo e possui interface com os aplicativos Diário de Classe, Leitor Resposta e Minha Escola SP disponíveis na loja de aplicativos para dispositivos com sistema operacional </a:t>
            </a:r>
            <a:r>
              <a:rPr lang="pt-BR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android</a:t>
            </a:r>
            <a:r>
              <a:rPr lang="pt-BR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Ressaltamos que os sistema oferecidos na plataforma, possuem particularidades e por isso alguns são específicos para cada rede de ensino.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SED é personalizada para cada tipo de usuário. Para os pais e responsáveis dos estudantes, por exemplo, estão disponíveis as notas e faltas do estudante. Já os alunos podem solicitar a carteirinha, criar suas contas de e -mail e emitir documentos escolares.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Além do site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b="0" i="0" u="sng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https://sed.educacao.sp.gov.br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, a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SED também pode ser acessada sem o consumo de dados móveis por meio do aplicativo “Secretaria Escolar Digital” também disponível na loja de aplicativos para dispositivos com sistema operacional Android.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3F650CAA-57CC-4C9B-0C1A-9ADD4220F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"/>
    </mc:Choice>
    <mc:Fallback xmlns="">
      <p:transition spd="slow" advTm="18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Introdução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96" name="Google Shape;96;p16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4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B5415C-8C80-3B76-E7B4-9278E57DA7C0}"/>
              </a:ext>
            </a:extLst>
          </p:cNvPr>
          <p:cNvSpPr txBox="1"/>
          <p:nvPr/>
        </p:nvSpPr>
        <p:spPr>
          <a:xfrm>
            <a:off x="147150" y="1093232"/>
            <a:ext cx="886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sz="2000" dirty="0">
                <a:latin typeface="Calibri" panose="020F0502020204030204" pitchFamily="34" charset="0"/>
              </a:rPr>
              <a:t>Este material visa apoiar a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FAPE</a:t>
            </a:r>
            <a:r>
              <a:rPr lang="pt-BR" sz="2000" dirty="0">
                <a:latin typeface="Calibri" panose="020F0502020204030204" pitchFamily="34" charset="0"/>
              </a:rPr>
              <a:t> no processo de validação do documento/protocolo comprobatório de Isenção da tributação do ISS uma vez que o Professor Multiplicado tenha se declarado isento.</a:t>
            </a:r>
            <a:endParaRPr lang="pt-BR" sz="20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3F650CAA-57CC-4C9B-0C1A-9ADD4220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"/>
    </mc:Choice>
    <mc:Fallback xmlns="">
      <p:transition spd="slow" advTm="19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Acesso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466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Perfil e Caminho</a:t>
            </a:r>
            <a:endParaRPr sz="1466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96" name="Google Shape;96;p16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5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B5415C-8C80-3B76-E7B4-9278E57DA7C0}"/>
              </a:ext>
            </a:extLst>
          </p:cNvPr>
          <p:cNvSpPr txBox="1"/>
          <p:nvPr/>
        </p:nvSpPr>
        <p:spPr>
          <a:xfrm>
            <a:off x="759613" y="1010364"/>
            <a:ext cx="77637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ERFIL DE ACESSO A SED</a:t>
            </a:r>
          </a:p>
          <a:p>
            <a:pPr algn="l" rtl="0" fontAlgn="base"/>
            <a:r>
              <a:rPr lang="pt-BR" sz="1600" dirty="0">
                <a:latin typeface="Calibri" panose="020F0502020204030204" pitchFamily="34" charset="0"/>
              </a:rPr>
              <a:t>EFAPE - Coordenador(a)</a:t>
            </a:r>
          </a:p>
          <a:p>
            <a:pPr algn="l" rtl="0" fontAlgn="base"/>
            <a:r>
              <a:rPr lang="pt-BR" sz="1600" dirty="0">
                <a:latin typeface="Calibri" panose="020F0502020204030204" pitchFamily="34" charset="0"/>
              </a:rPr>
              <a:t>EFAPE - ATEFAPE</a:t>
            </a:r>
          </a:p>
          <a:p>
            <a:pPr algn="l" rtl="0" fontAlgn="base"/>
            <a:r>
              <a:rPr lang="pt-BR" sz="1600" dirty="0">
                <a:latin typeface="Calibri" panose="020F0502020204030204" pitchFamily="34" charset="0"/>
              </a:rPr>
              <a:t>EFAPE - DEPEC - Diretor(a)</a:t>
            </a:r>
          </a:p>
          <a:p>
            <a:pPr algn="l" rtl="0" fontAlgn="base"/>
            <a:r>
              <a:rPr lang="pt-BR" sz="1600" dirty="0">
                <a:latin typeface="Calibri" panose="020F0502020204030204" pitchFamily="34" charset="0"/>
              </a:rPr>
              <a:t>EFAPE - DEPEC</a:t>
            </a:r>
          </a:p>
          <a:p>
            <a:pPr fontAlgn="base"/>
            <a:r>
              <a:rPr lang="pt-BR" sz="1600" dirty="0">
                <a:latin typeface="Calibri" panose="020F0502020204030204" pitchFamily="34" charset="0"/>
              </a:rPr>
              <a:t>EFAPE - DEPEC - CEFOP - Diretor(a)</a:t>
            </a:r>
          </a:p>
          <a:p>
            <a:pPr fontAlgn="base"/>
            <a:r>
              <a:rPr lang="pt-BR" sz="1600" dirty="0">
                <a:latin typeface="Calibri" panose="020F0502020204030204" pitchFamily="34" charset="0"/>
              </a:rPr>
              <a:t>EFAPE - DEPEC - CEFOP</a:t>
            </a:r>
          </a:p>
          <a:p>
            <a:pPr fontAlgn="base"/>
            <a:r>
              <a:rPr lang="pt-BR" sz="1600" dirty="0">
                <a:latin typeface="Calibri" panose="020F0502020204030204" pitchFamily="34" charset="0"/>
              </a:rPr>
              <a:t>EFAPE - DETED - Diretor(a)</a:t>
            </a:r>
          </a:p>
          <a:p>
            <a:pPr fontAlgn="base"/>
            <a:r>
              <a:rPr lang="pt-BR" sz="1600" dirty="0">
                <a:latin typeface="Calibri" panose="020F0502020204030204" pitchFamily="34" charset="0"/>
              </a:rPr>
              <a:t>EFAPE - DETED - CITEC - Diretor(a)</a:t>
            </a:r>
          </a:p>
          <a:p>
            <a:pPr fontAlgn="base"/>
            <a:r>
              <a:rPr lang="pt-BR" sz="1600" dirty="0">
                <a:latin typeface="Calibri" panose="020F0502020204030204" pitchFamily="34" charset="0"/>
              </a:rPr>
              <a:t>EFAPE - DETED - CITEC</a:t>
            </a:r>
          </a:p>
          <a:p>
            <a:pPr algn="l" rtl="0" fontAlgn="base"/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pt-BR" sz="3200" b="1" dirty="0">
                <a:latin typeface="Calibri" panose="020F0502020204030204" pitchFamily="34" charset="0"/>
              </a:rPr>
              <a:t>AMINHO</a:t>
            </a:r>
          </a:p>
          <a:p>
            <a:pPr algn="l" rtl="0" fontAlgn="base"/>
            <a:r>
              <a:rPr lang="pt-BR" sz="2400" dirty="0">
                <a:latin typeface="Calibri" panose="020F0502020204030204" pitchFamily="34" charset="0"/>
              </a:rPr>
              <a:t>Financeiro &gt; Multiplica SP &gt; Validação de ISS</a:t>
            </a:r>
            <a:endParaRPr lang="pt-BR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3F650CAA-57CC-4C9B-0C1A-9ADD4220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"/>
    </mc:Choice>
    <mc:Fallback xmlns="">
      <p:transition spd="slow" advTm="18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Fluxo do Processo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15" name="Google Shape;115;p17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6</a:t>
            </a:fld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Imagem 1" descr="Uma imagem contendo Ícone&#10;&#10;Descrição gerada automaticamente">
            <a:extLst>
              <a:ext uri="{FF2B5EF4-FFF2-40B4-BE49-F238E27FC236}">
                <a16:creationId xmlns:a16="http://schemas.microsoft.com/office/drawing/2014/main" id="{CBE80D2D-AF19-C64D-0ED1-EF26DA6F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A4CF1C-B6D6-82C8-A4C1-8CF62475F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39" y="1355404"/>
            <a:ext cx="8792975" cy="243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"/>
    </mc:Choice>
    <mc:Fallback xmlns="">
      <p:transition spd="slow" advTm="25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7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Acesse através da categoria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inanceiro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clique no menu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ultiplica SP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em seguida, no submenu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alidação de ISS:</a:t>
            </a: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A06DD0-2332-68E7-D346-BC81122F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1949618"/>
            <a:ext cx="3448050" cy="239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"/>
    </mc:Choice>
    <mc:Fallback xmlns="">
      <p:transition spd="slow" advTm="18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8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Uma vez realizado o acesso ao submenu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alidação de ISS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será exibida a tela abaixo onde é possível realizar a busca através do botão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esquisar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podendo a mesma ser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os 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CPF de um PM específico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PMs que respondem a uma determinada Diretoria de Ensino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PMs que pertencem a uma determinada Escola</a:t>
            </a: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34DF0C7-7662-D517-F877-0B779EA1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3" y="2714274"/>
            <a:ext cx="8901953" cy="1437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"/>
    </mc:Choice>
    <mc:Fallback xmlns="">
      <p:transition spd="slow" advTm="16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Passo-a-Passo</a:t>
            </a:r>
            <a:endParaRPr sz="2244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0000"/>
                </a:solidFill>
              </a:rPr>
              <a:t>9</a:t>
            </a:fld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7DABE-0883-77ED-368C-AE76F472F359}"/>
              </a:ext>
            </a:extLst>
          </p:cNvPr>
          <p:cNvSpPr txBox="1"/>
          <p:nvPr/>
        </p:nvSpPr>
        <p:spPr>
          <a:xfrm>
            <a:off x="181972" y="1066087"/>
            <a:ext cx="881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Uma vez realizada a pesquisa, onde retornarão apenas os PMs que informaram ser isentos de ISS e anexaram o documento comprobatório, EFAPE poderá seguir com a análise clicando no ícone presente na coluna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nálise Isenção do ISS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do grid. Importante citar que também encontra-se presente no grid o município de residência do PM a fim de apoiar no processo de análise, uma vez que as regras para isenção de ISS variam de município para município.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C38B048-C220-E6A2-6FB1-1D5921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9" y="231395"/>
            <a:ext cx="1049661" cy="72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E0C0A4-0686-1062-B578-4B2426B99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7" y="2514599"/>
            <a:ext cx="7945585" cy="546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54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"/>
    </mc:Choice>
    <mc:Fallback xmlns="">
      <p:transition spd="slow" advTm="1165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730</Words>
  <Application>Microsoft Office PowerPoint</Application>
  <PresentationFormat>Apresentação na tela (16:9)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Roboto</vt:lpstr>
      <vt:lpstr>Arial</vt:lpstr>
      <vt:lpstr>Verdana</vt:lpstr>
      <vt:lpstr>Segoe UI</vt:lpstr>
      <vt:lpstr>Simple Light</vt:lpstr>
      <vt:lpstr>Apresentação do PowerPoint</vt:lpstr>
      <vt:lpstr>Índice</vt:lpstr>
      <vt:lpstr>Início Sobre a SED </vt:lpstr>
      <vt:lpstr>Introdução </vt:lpstr>
      <vt:lpstr>Acesso Perfil e Caminho </vt:lpstr>
      <vt:lpstr>Fluxo do Processo</vt:lpstr>
      <vt:lpstr>Passo-a-Passo </vt:lpstr>
      <vt:lpstr>Passo-a-Passo </vt:lpstr>
      <vt:lpstr>Passo-a-Passo </vt:lpstr>
      <vt:lpstr>Passo-a-Passo </vt:lpstr>
      <vt:lpstr>Passo-a-Passo </vt:lpstr>
      <vt:lpstr>Passo-a-Passo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Alvaro Da Silva Pereira Neto</dc:creator>
  <cp:lastModifiedBy>Rosangela De Lima Francisco</cp:lastModifiedBy>
  <cp:revision>16</cp:revision>
  <dcterms:modified xsi:type="dcterms:W3CDTF">2023-09-25T19:27:33Z</dcterms:modified>
</cp:coreProperties>
</file>