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0C5491-2EE8-9CE4-E511-A56915A20CA5}" name="Telma Sangiacomo" initials="TS" userId="S::Telma.Sangiacomo@educacao.sp.gov.br::02f99bcd-d968-49ec-89d3-a47bca94796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FFF"/>
    <a:srgbClr val="459AD6"/>
    <a:srgbClr val="F6C937"/>
    <a:srgbClr val="242D3C"/>
    <a:srgbClr val="C788C0"/>
    <a:srgbClr val="FE9737"/>
    <a:srgbClr val="DEE0E3"/>
    <a:srgbClr val="EEEEEE"/>
    <a:srgbClr val="C5A1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2328" y="-19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474CA-327A-4569-B921-8A52C246588D}" type="datetimeFigureOut">
              <a:rPr lang="pt-BR" smtClean="0"/>
              <a:t>23/07/2024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F2842-E402-452F-8F08-63968975B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6673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C91EC-1DA0-450A-B1D6-042ED634A2ED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4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D3A0F-892F-4218-A56A-F8E44FF7C4B3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1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B5369-6DB3-4810-A1B0-31FEDF83454F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82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F379B-06D0-474E-935A-BDD634B769D6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3A04-4F2C-469D-9F1A-1F6CB41533A3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99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DE08-6224-4787-ABCF-2FF496EF98D3}" type="datetime1">
              <a:rPr lang="pt-BR" smtClean="0"/>
              <a:t>23/07/2024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77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8091B-C1FD-441F-B271-408C2D8E9C2D}" type="datetime1">
              <a:rPr lang="pt-BR" smtClean="0"/>
              <a:t>23/07/2024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20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66591-E63E-4783-A222-81453AC16242}" type="datetime1">
              <a:rPr lang="pt-BR" smtClean="0"/>
              <a:t>23/07/2024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82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9DB4-2D74-4A19-AE27-78C932D16F8D}" type="datetime1">
              <a:rPr lang="pt-BR" smtClean="0"/>
              <a:t>23/07/2024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5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F74A-2870-48F9-920F-B347B7D107A9}" type="datetime1">
              <a:rPr lang="pt-BR" smtClean="0"/>
              <a:t>23/07/2024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91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4580-9A49-443C-88D0-282174176B0B}" type="datetime1">
              <a:rPr lang="pt-BR" smtClean="0"/>
              <a:t>23/07/2024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30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7470A-C8DB-4CF6-8190-F540F8A6F38B}" type="datetime1">
              <a:rPr lang="pt-BR" smtClean="0"/>
              <a:t>23/07/2024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B4A8C-F7EC-4B8E-8E66-DACF17F353F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433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sed.educacao.sp.gov.br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31325D1E-6653-36F4-CCA2-B8E0D2C1D3AD}"/>
              </a:ext>
            </a:extLst>
          </p:cNvPr>
          <p:cNvSpPr/>
          <p:nvPr/>
        </p:nvSpPr>
        <p:spPr>
          <a:xfrm>
            <a:off x="3220505" y="0"/>
            <a:ext cx="3701990" cy="36473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CB2F611-1C9B-1B5B-E1F9-80C807D2A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98699"/>
            <a:ext cx="994410" cy="307301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077DB795-A2E4-1E71-7A01-9634CBAD7A57}"/>
              </a:ext>
            </a:extLst>
          </p:cNvPr>
          <p:cNvSpPr/>
          <p:nvPr/>
        </p:nvSpPr>
        <p:spPr>
          <a:xfrm>
            <a:off x="994410" y="9595971"/>
            <a:ext cx="2650127" cy="307301"/>
          </a:xfrm>
          <a:prstGeom prst="rect">
            <a:avLst/>
          </a:prstGeom>
          <a:solidFill>
            <a:srgbClr val="242D3C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5B27494-1350-87B9-5713-D9A67070C10C}"/>
              </a:ext>
            </a:extLst>
          </p:cNvPr>
          <p:cNvSpPr txBox="1"/>
          <p:nvPr/>
        </p:nvSpPr>
        <p:spPr>
          <a:xfrm>
            <a:off x="436844" y="272297"/>
            <a:ext cx="56769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Olá!</a:t>
            </a:r>
          </a:p>
          <a:p>
            <a:endParaRPr lang="pt-BR" sz="1350" dirty="0">
              <a:solidFill>
                <a:srgbClr val="242D3C"/>
              </a:solidFill>
            </a:endParaRPr>
          </a:p>
          <a:p>
            <a:r>
              <a:rPr lang="pt-BR" sz="1350" dirty="0">
                <a:solidFill>
                  <a:srgbClr val="242D3C"/>
                </a:solidFill>
              </a:rPr>
              <a:t>Esse tutorial vai ajudá-lo caso tenha dúvidas para responder a </a:t>
            </a:r>
            <a:r>
              <a:rPr lang="pt-BR" sz="1350" b="1" dirty="0">
                <a:solidFill>
                  <a:srgbClr val="C00000"/>
                </a:solidFill>
              </a:rPr>
              <a:t>Pesquisa de interesse no curso de Pós-Graduação em Matemática - SESI</a:t>
            </a:r>
          </a:p>
          <a:p>
            <a:endParaRPr lang="pt-BR" sz="1350" dirty="0">
              <a:solidFill>
                <a:srgbClr val="242D3C"/>
              </a:solidFill>
            </a:endParaRP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9A21B17-7C5C-1B86-64C2-0FCD93FBC040}"/>
              </a:ext>
            </a:extLst>
          </p:cNvPr>
          <p:cNvSpPr txBox="1"/>
          <p:nvPr/>
        </p:nvSpPr>
        <p:spPr>
          <a:xfrm>
            <a:off x="497205" y="1244907"/>
            <a:ext cx="5984312" cy="1858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Acesse a SED em </a:t>
            </a:r>
            <a:r>
              <a:rPr lang="pt-BR" sz="1350" dirty="0">
                <a:solidFill>
                  <a:srgbClr val="242D3C"/>
                </a:solidFill>
                <a:hlinkClick r:id="rId3"/>
              </a:rPr>
              <a:t>https://sed.educacao.sp.gov.br/</a:t>
            </a:r>
            <a:r>
              <a:rPr lang="pt-BR" sz="1350" dirty="0">
                <a:solidFill>
                  <a:srgbClr val="242D3C"/>
                </a:solidFill>
              </a:rPr>
              <a:t>  com seu login e senha. No menu esquerdo, clique nas opções: </a:t>
            </a:r>
          </a:p>
          <a:p>
            <a:endParaRPr lang="pt-BR" sz="1350" dirty="0">
              <a:solidFill>
                <a:srgbClr val="242D3C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1350" dirty="0">
                <a:solidFill>
                  <a:srgbClr val="242D3C"/>
                </a:solidFill>
              </a:rPr>
              <a:t>Questionários     </a:t>
            </a:r>
          </a:p>
          <a:p>
            <a:pPr>
              <a:lnSpc>
                <a:spcPct val="150000"/>
              </a:lnSpc>
            </a:pPr>
            <a:r>
              <a:rPr lang="pt-BR" sz="1350" dirty="0">
                <a:solidFill>
                  <a:srgbClr val="242D3C"/>
                </a:solidFill>
              </a:rPr>
              <a:t>&gt; Questionário Dinâmico  </a:t>
            </a:r>
          </a:p>
          <a:p>
            <a:pPr>
              <a:lnSpc>
                <a:spcPct val="150000"/>
              </a:lnSpc>
            </a:pPr>
            <a:r>
              <a:rPr lang="pt-BR" sz="1350" dirty="0">
                <a:solidFill>
                  <a:srgbClr val="242D3C"/>
                </a:solidFill>
              </a:rPr>
              <a:t>       &gt; Meus Questionários</a:t>
            </a: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sp>
        <p:nvSpPr>
          <p:cNvPr id="11" name="Seta: para Baixo 10">
            <a:extLst>
              <a:ext uri="{FF2B5EF4-FFF2-40B4-BE49-F238E27FC236}">
                <a16:creationId xmlns:a16="http://schemas.microsoft.com/office/drawing/2014/main" id="{7567AE2D-C380-3B9A-3928-FF6076B4CDF7}"/>
              </a:ext>
            </a:extLst>
          </p:cNvPr>
          <p:cNvSpPr/>
          <p:nvPr/>
        </p:nvSpPr>
        <p:spPr>
          <a:xfrm rot="17513776">
            <a:off x="4096355" y="2429557"/>
            <a:ext cx="134831" cy="329584"/>
          </a:xfrm>
          <a:prstGeom prst="downArrow">
            <a:avLst/>
          </a:prstGeom>
          <a:solidFill>
            <a:srgbClr val="F6C937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6" name="Espaço Reservado para Número de Slide 15">
            <a:extLst>
              <a:ext uri="{FF2B5EF4-FFF2-40B4-BE49-F238E27FC236}">
                <a16:creationId xmlns:a16="http://schemas.microsoft.com/office/drawing/2014/main" id="{C722C88D-0FF0-7D72-1B16-57D97C01C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4A8C-F7EC-4B8E-8E66-DACF17F353F6}" type="slidenum">
              <a:rPr lang="pt-BR" smtClean="0"/>
              <a:t>1</a:t>
            </a:fld>
            <a:endParaRPr lang="pt-BR"/>
          </a:p>
        </p:txBody>
      </p:sp>
      <p:sp>
        <p:nvSpPr>
          <p:cNvPr id="12" name="Seta: para Baixo 11">
            <a:extLst>
              <a:ext uri="{FF2B5EF4-FFF2-40B4-BE49-F238E27FC236}">
                <a16:creationId xmlns:a16="http://schemas.microsoft.com/office/drawing/2014/main" id="{D5B39E8D-1C86-C9D6-BFF8-923AF3896FC3}"/>
              </a:ext>
            </a:extLst>
          </p:cNvPr>
          <p:cNvSpPr/>
          <p:nvPr/>
        </p:nvSpPr>
        <p:spPr>
          <a:xfrm rot="3870673">
            <a:off x="4983647" y="2369249"/>
            <a:ext cx="134831" cy="329584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25" name="Seta: para Baixo 24">
            <a:extLst>
              <a:ext uri="{FF2B5EF4-FFF2-40B4-BE49-F238E27FC236}">
                <a16:creationId xmlns:a16="http://schemas.microsoft.com/office/drawing/2014/main" id="{2D52E121-64D6-22CD-D57B-9BF9C5B97723}"/>
              </a:ext>
            </a:extLst>
          </p:cNvPr>
          <p:cNvSpPr/>
          <p:nvPr/>
        </p:nvSpPr>
        <p:spPr>
          <a:xfrm rot="3955744">
            <a:off x="5002400" y="1775226"/>
            <a:ext cx="134831" cy="329584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26" name="Seta: para Baixo 25">
            <a:extLst>
              <a:ext uri="{FF2B5EF4-FFF2-40B4-BE49-F238E27FC236}">
                <a16:creationId xmlns:a16="http://schemas.microsoft.com/office/drawing/2014/main" id="{E2E8CF97-2D5B-964D-C68A-A789B357E832}"/>
              </a:ext>
            </a:extLst>
          </p:cNvPr>
          <p:cNvSpPr/>
          <p:nvPr/>
        </p:nvSpPr>
        <p:spPr>
          <a:xfrm rot="3955744">
            <a:off x="4981769" y="2069321"/>
            <a:ext cx="134831" cy="329584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BBA8BFF1-6F56-D663-6706-E84DBEA94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5951" y="1818900"/>
            <a:ext cx="2117512" cy="97924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83FA14A6-9005-8DD1-2D47-A20788817A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0313" y="3377947"/>
            <a:ext cx="4307024" cy="1588092"/>
          </a:xfrm>
          <a:prstGeom prst="rect">
            <a:avLst/>
          </a:prstGeom>
        </p:spPr>
      </p:pic>
      <p:sp>
        <p:nvSpPr>
          <p:cNvPr id="5" name="Seta: para Baixo 4">
            <a:extLst>
              <a:ext uri="{FF2B5EF4-FFF2-40B4-BE49-F238E27FC236}">
                <a16:creationId xmlns:a16="http://schemas.microsoft.com/office/drawing/2014/main" id="{E7C4656C-7A0C-9D54-1645-295735FBEE7A}"/>
              </a:ext>
            </a:extLst>
          </p:cNvPr>
          <p:cNvSpPr/>
          <p:nvPr/>
        </p:nvSpPr>
        <p:spPr>
          <a:xfrm rot="2587175">
            <a:off x="5456245" y="4159115"/>
            <a:ext cx="281037" cy="471430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32A357EA-F2D5-C2C6-68A3-B7D6A9696589}"/>
              </a:ext>
            </a:extLst>
          </p:cNvPr>
          <p:cNvSpPr txBox="1"/>
          <p:nvPr/>
        </p:nvSpPr>
        <p:spPr>
          <a:xfrm>
            <a:off x="336718" y="3038875"/>
            <a:ext cx="598431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Na tela </a:t>
            </a:r>
            <a:r>
              <a:rPr lang="pt-BR" sz="1350" b="1" dirty="0">
                <a:solidFill>
                  <a:srgbClr val="459AD6"/>
                </a:solidFill>
              </a:rPr>
              <a:t>Meus Questionários</a:t>
            </a:r>
            <a:r>
              <a:rPr lang="pt-BR" sz="1350" dirty="0">
                <a:solidFill>
                  <a:srgbClr val="242D3C"/>
                </a:solidFill>
              </a:rPr>
              <a:t>, clique em </a:t>
            </a:r>
            <a:r>
              <a:rPr lang="pt-BR" sz="1400" b="1" dirty="0">
                <a:solidFill>
                  <a:schemeClr val="bg1"/>
                </a:solidFill>
                <a:highlight>
                  <a:srgbClr val="459AD6"/>
                </a:highlight>
              </a:rPr>
              <a:t>Pesquisar</a:t>
            </a:r>
            <a:r>
              <a:rPr lang="pt-BR" sz="1350" dirty="0">
                <a:solidFill>
                  <a:srgbClr val="242D3C"/>
                </a:solidFill>
              </a:rPr>
              <a:t>. </a:t>
            </a: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BFFDE583-EFD6-3858-DC03-1CAB54554D1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7626"/>
          <a:stretch/>
        </p:blipFill>
        <p:spPr>
          <a:xfrm>
            <a:off x="0" y="5370946"/>
            <a:ext cx="6858000" cy="1584905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5316D15D-2957-F17C-3963-6AB72436C660}"/>
              </a:ext>
            </a:extLst>
          </p:cNvPr>
          <p:cNvSpPr txBox="1"/>
          <p:nvPr/>
        </p:nvSpPr>
        <p:spPr>
          <a:xfrm>
            <a:off x="336719" y="5023141"/>
            <a:ext cx="59843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Clique no ícone do lápis para responder à pesquisa.</a:t>
            </a: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ADC1736-62A0-15F0-E985-5A26F078F665}"/>
              </a:ext>
            </a:extLst>
          </p:cNvPr>
          <p:cNvSpPr/>
          <p:nvPr/>
        </p:nvSpPr>
        <p:spPr>
          <a:xfrm>
            <a:off x="794872" y="6536361"/>
            <a:ext cx="1065441" cy="359474"/>
          </a:xfrm>
          <a:prstGeom prst="rect">
            <a:avLst/>
          </a:prstGeom>
          <a:solidFill>
            <a:srgbClr val="E2E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Imagem 22">
            <a:extLst>
              <a:ext uri="{FF2B5EF4-FFF2-40B4-BE49-F238E27FC236}">
                <a16:creationId xmlns:a16="http://schemas.microsoft.com/office/drawing/2014/main" id="{CB5C6F69-7AEB-B125-422B-E1D8BECCDFD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6319" t="29428" r="29076" b="28793"/>
          <a:stretch/>
        </p:blipFill>
        <p:spPr>
          <a:xfrm>
            <a:off x="5984465" y="6518942"/>
            <a:ext cx="365745" cy="419491"/>
          </a:xfrm>
          <a:prstGeom prst="rect">
            <a:avLst/>
          </a:prstGeom>
        </p:spPr>
      </p:pic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FB26583F-93DE-565D-CA8C-942E0D685C26}"/>
              </a:ext>
            </a:extLst>
          </p:cNvPr>
          <p:cNvSpPr/>
          <p:nvPr/>
        </p:nvSpPr>
        <p:spPr>
          <a:xfrm rot="16200000">
            <a:off x="5492823" y="6500291"/>
            <a:ext cx="281037" cy="471430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BA8E411C-4475-C3D1-516E-C1948FD611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56979" y="7220276"/>
            <a:ext cx="800024" cy="375850"/>
          </a:xfrm>
          <a:prstGeom prst="rect">
            <a:avLst/>
          </a:prstGeom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291CA296-5F5E-D60E-A4AB-E16BF15F598E}"/>
              </a:ext>
            </a:extLst>
          </p:cNvPr>
          <p:cNvSpPr txBox="1"/>
          <p:nvPr/>
        </p:nvSpPr>
        <p:spPr>
          <a:xfrm>
            <a:off x="252127" y="7241538"/>
            <a:ext cx="59843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Responda as questões apresentadas e ao final do questionário, clique em </a:t>
            </a: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D499FBBB-919F-5A6F-2C48-1F74988695C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6234" t="34427" b="25694"/>
          <a:stretch/>
        </p:blipFill>
        <p:spPr>
          <a:xfrm>
            <a:off x="541101" y="7879177"/>
            <a:ext cx="2315661" cy="873294"/>
          </a:xfrm>
          <a:prstGeom prst="rect">
            <a:avLst/>
          </a:prstGeom>
        </p:spPr>
      </p:pic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048BA9-65C9-D7F3-23E2-5B3A95EFC230}"/>
              </a:ext>
            </a:extLst>
          </p:cNvPr>
          <p:cNvSpPr txBox="1"/>
          <p:nvPr/>
        </p:nvSpPr>
        <p:spPr>
          <a:xfrm>
            <a:off x="4530370" y="6561333"/>
            <a:ext cx="815675" cy="307777"/>
          </a:xfrm>
          <a:prstGeom prst="rect">
            <a:avLst/>
          </a:prstGeom>
          <a:solidFill>
            <a:srgbClr val="E2EFF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7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RESPONDIDO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9D9B3AA6-B78A-BBEC-B3D6-826AF45B8E67}"/>
              </a:ext>
            </a:extLst>
          </p:cNvPr>
          <p:cNvSpPr txBox="1"/>
          <p:nvPr/>
        </p:nvSpPr>
        <p:spPr>
          <a:xfrm>
            <a:off x="2918983" y="7881459"/>
            <a:ext cx="33375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50" dirty="0">
                <a:solidFill>
                  <a:srgbClr val="242D3C"/>
                </a:solidFill>
              </a:rPr>
              <a:t>Após respondido você poderá visualizar suas respostas ou editá-las durante o período de vigência do questionário.</a:t>
            </a:r>
          </a:p>
          <a:p>
            <a:endParaRPr lang="pt-BR" sz="1350" dirty="0">
              <a:solidFill>
                <a:srgbClr val="242D3C"/>
              </a:solidFill>
            </a:endParaRPr>
          </a:p>
        </p:txBody>
      </p:sp>
      <p:sp>
        <p:nvSpPr>
          <p:cNvPr id="33" name="Seta: para Baixo 32">
            <a:extLst>
              <a:ext uri="{FF2B5EF4-FFF2-40B4-BE49-F238E27FC236}">
                <a16:creationId xmlns:a16="http://schemas.microsoft.com/office/drawing/2014/main" id="{993C49D8-545D-DD5B-1C0A-232F8366144B}"/>
              </a:ext>
            </a:extLst>
          </p:cNvPr>
          <p:cNvSpPr/>
          <p:nvPr/>
        </p:nvSpPr>
        <p:spPr>
          <a:xfrm rot="10800000">
            <a:off x="2120811" y="8585233"/>
            <a:ext cx="134831" cy="329584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34" name="Seta: para Baixo 33">
            <a:extLst>
              <a:ext uri="{FF2B5EF4-FFF2-40B4-BE49-F238E27FC236}">
                <a16:creationId xmlns:a16="http://schemas.microsoft.com/office/drawing/2014/main" id="{88B36D92-2FB0-3349-E8AA-A45B2C54C37E}"/>
              </a:ext>
            </a:extLst>
          </p:cNvPr>
          <p:cNvSpPr/>
          <p:nvPr/>
        </p:nvSpPr>
        <p:spPr>
          <a:xfrm rot="10885071">
            <a:off x="1453415" y="8587678"/>
            <a:ext cx="134831" cy="329584"/>
          </a:xfrm>
          <a:prstGeom prst="downArrow">
            <a:avLst/>
          </a:prstGeom>
          <a:solidFill>
            <a:srgbClr val="C00000"/>
          </a:solidFill>
          <a:ln>
            <a:solidFill>
              <a:srgbClr val="242D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</p:spTree>
    <p:extLst>
      <p:ext uri="{BB962C8B-B14F-4D97-AF65-F5344CB8AC3E}">
        <p14:creationId xmlns:p14="http://schemas.microsoft.com/office/powerpoint/2010/main" val="41983367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1929</TotalTime>
  <Words>112</Words>
  <Application>Microsoft Office PowerPoint</Application>
  <PresentationFormat>Papel 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>FDE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Maíra Elias Manzano</dc:creator>
  <cp:lastModifiedBy>Maíra Elias Manzano</cp:lastModifiedBy>
  <cp:revision>22</cp:revision>
  <dcterms:created xsi:type="dcterms:W3CDTF">2024-05-13T17:49:44Z</dcterms:created>
  <dcterms:modified xsi:type="dcterms:W3CDTF">2024-07-23T16:13:08Z</dcterms:modified>
</cp:coreProperties>
</file>